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68" r:id="rId5"/>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6" userDrawn="1">
          <p15:clr>
            <a:srgbClr val="A4A3A4"/>
          </p15:clr>
        </p15:guide>
        <p15:guide id="2" orient="horz" pos="777" userDrawn="1">
          <p15:clr>
            <a:srgbClr val="A4A3A4"/>
          </p15:clr>
        </p15:guide>
        <p15:guide id="3" orient="horz" pos="4178" userDrawn="1">
          <p15:clr>
            <a:srgbClr val="A4A3A4"/>
          </p15:clr>
        </p15:guide>
        <p15:guide id="4" pos="3840">
          <p15:clr>
            <a:srgbClr val="A4A3A4"/>
          </p15:clr>
        </p15:guide>
        <p15:guide id="5" orient="horz" pos="107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0C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D7959B-2AA0-7F47-9FA6-4891B6F9B310}" v="2" dt="2021-02-19T22:02:54.1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266"/>
    <p:restoredTop sz="94830"/>
  </p:normalViewPr>
  <p:slideViewPr>
    <p:cSldViewPr snapToGrid="0" snapToObjects="1" showGuides="1">
      <p:cViewPr varScale="1">
        <p:scale>
          <a:sx n="165" d="100"/>
          <a:sy n="165" d="100"/>
        </p:scale>
        <p:origin x="936" y="208"/>
      </p:cViewPr>
      <p:guideLst>
        <p:guide orient="horz" pos="436"/>
        <p:guide orient="horz" pos="777"/>
        <p:guide orient="horz" pos="4178"/>
        <p:guide pos="3840"/>
        <p:guide orient="horz" pos="1071"/>
      </p:guideLst>
    </p:cSldViewPr>
  </p:slideViewPr>
  <p:notesTextViewPr>
    <p:cViewPr>
      <p:scale>
        <a:sx n="1" d="1"/>
        <a:sy n="1" d="1"/>
      </p:scale>
      <p:origin x="0" y="0"/>
    </p:cViewPr>
  </p:notesTextViewPr>
  <p:sorterViewPr>
    <p:cViewPr varScale="1">
      <p:scale>
        <a:sx n="100" d="100"/>
        <a:sy n="100" d="100"/>
      </p:scale>
      <p:origin x="0" y="-3511"/>
    </p:cViewPr>
  </p:sorterViewPr>
  <p:notesViewPr>
    <p:cSldViewPr snapToGrid="0" snapToObjects="1" showGuides="1">
      <p:cViewPr varScale="1">
        <p:scale>
          <a:sx n="135" d="100"/>
          <a:sy n="135" d="100"/>
        </p:scale>
        <p:origin x="356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A321E9-752E-DE43-94D4-2CFFC0F9FD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E2924E-13AB-7641-8E55-CF79E3FCFD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312360-9CB9-3E4A-A91B-9F2935D11922}" type="datetimeFigureOut">
              <a:rPr lang="en-US" smtClean="0"/>
              <a:t>2/22/2021</a:t>
            </a:fld>
            <a:endParaRPr lang="en-US"/>
          </a:p>
        </p:txBody>
      </p:sp>
      <p:sp>
        <p:nvSpPr>
          <p:cNvPr id="4" name="Footer Placeholder 3">
            <a:extLst>
              <a:ext uri="{FF2B5EF4-FFF2-40B4-BE49-F238E27FC236}">
                <a16:creationId xmlns:a16="http://schemas.microsoft.com/office/drawing/2014/main" id="{43791B8E-DC52-C447-8487-4DE1E36D94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03487FC-9BCE-F348-AD35-0C7E304F7C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37E9BD-A2A2-C34E-BF35-F582CC126CCA}" type="slidenum">
              <a:rPr lang="en-US" smtClean="0"/>
              <a:t>‹#›</a:t>
            </a:fld>
            <a:endParaRPr lang="en-US"/>
          </a:p>
        </p:txBody>
      </p:sp>
    </p:spTree>
    <p:extLst>
      <p:ext uri="{BB962C8B-B14F-4D97-AF65-F5344CB8AC3E}">
        <p14:creationId xmlns:p14="http://schemas.microsoft.com/office/powerpoint/2010/main" val="486618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10F941-0EB7-324C-96A2-85017A6E75D9}" type="datetimeFigureOut">
              <a:rPr lang="en-US" smtClean="0"/>
              <a:t>2/22/2021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DCA55-556C-E74A-B1FF-3E958AB1ACA5}" type="slidenum">
              <a:rPr lang="en-US" smtClean="0"/>
              <a:t>‹#›</a:t>
            </a:fld>
            <a:endParaRPr lang="en-US"/>
          </a:p>
        </p:txBody>
      </p:sp>
    </p:spTree>
    <p:extLst>
      <p:ext uri="{BB962C8B-B14F-4D97-AF65-F5344CB8AC3E}">
        <p14:creationId xmlns:p14="http://schemas.microsoft.com/office/powerpoint/2010/main" val="2922857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3DCA55-556C-E74A-B1FF-3E958AB1ACA5}" type="slidenum">
              <a:rPr lang="en-US" smtClean="0"/>
              <a:t>5</a:t>
            </a:fld>
            <a:endParaRPr lang="en-US"/>
          </a:p>
        </p:txBody>
      </p:sp>
    </p:spTree>
    <p:extLst>
      <p:ext uri="{BB962C8B-B14F-4D97-AF65-F5344CB8AC3E}">
        <p14:creationId xmlns:p14="http://schemas.microsoft.com/office/powerpoint/2010/main" val="1841394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3DCA55-556C-E74A-B1FF-3E958AB1ACA5}" type="slidenum">
              <a:rPr lang="en-US" smtClean="0"/>
              <a:t>10</a:t>
            </a:fld>
            <a:endParaRPr lang="en-US"/>
          </a:p>
        </p:txBody>
      </p:sp>
    </p:spTree>
    <p:extLst>
      <p:ext uri="{BB962C8B-B14F-4D97-AF65-F5344CB8AC3E}">
        <p14:creationId xmlns:p14="http://schemas.microsoft.com/office/powerpoint/2010/main" val="1404514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3DCA55-556C-E74A-B1FF-3E958AB1ACA5}" type="slidenum">
              <a:rPr lang="en-US" smtClean="0"/>
              <a:t>11</a:t>
            </a:fld>
            <a:endParaRPr lang="en-US"/>
          </a:p>
        </p:txBody>
      </p:sp>
    </p:spTree>
    <p:extLst>
      <p:ext uri="{BB962C8B-B14F-4D97-AF65-F5344CB8AC3E}">
        <p14:creationId xmlns:p14="http://schemas.microsoft.com/office/powerpoint/2010/main" val="11829985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652F9-D5C6-7245-A5B0-55E2F768DBAC}"/>
              </a:ext>
            </a:extLst>
          </p:cNvPr>
          <p:cNvSpPr>
            <a:spLocks noGrp="1"/>
          </p:cNvSpPr>
          <p:nvPr>
            <p:ph type="ctrTitle"/>
          </p:nvPr>
        </p:nvSpPr>
        <p:spPr>
          <a:xfrm>
            <a:off x="4132868" y="2191037"/>
            <a:ext cx="5965200" cy="943201"/>
          </a:xfrm>
          <a:prstGeom prst="roundRect">
            <a:avLst>
              <a:gd name="adj" fmla="val 50000"/>
            </a:avLst>
          </a:prstGeom>
          <a:solidFill>
            <a:srgbClr val="850C70"/>
          </a:solidFill>
        </p:spPr>
        <p:txBody>
          <a:bodyPr vert="horz" lIns="396000" rIns="396000" anchor="ctr" anchorCtr="0">
            <a:noAutofit/>
          </a:bodyPr>
          <a:lstStyle>
            <a:lvl1pPr algn="l">
              <a:defRPr sz="23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Box 9">
            <a:extLst>
              <a:ext uri="{FF2B5EF4-FFF2-40B4-BE49-F238E27FC236}">
                <a16:creationId xmlns:a16="http://schemas.microsoft.com/office/drawing/2014/main" id="{D9BB4E90-826F-114D-BEB5-7316EC2EA410}"/>
              </a:ext>
            </a:extLst>
          </p:cNvPr>
          <p:cNvSpPr txBox="1"/>
          <p:nvPr userDrawn="1"/>
        </p:nvSpPr>
        <p:spPr>
          <a:xfrm>
            <a:off x="746690" y="5401559"/>
            <a:ext cx="10717474" cy="1092607"/>
          </a:xfrm>
          <a:prstGeom prst="rect">
            <a:avLst/>
          </a:prstGeom>
          <a:noFill/>
        </p:spPr>
        <p:txBody>
          <a:bodyPr wrap="square" rtlCol="0">
            <a:spAutoFit/>
          </a:bodyPr>
          <a:lstStyle/>
          <a:p>
            <a:pPr>
              <a:lnSpc>
                <a:spcPct val="100000"/>
              </a:lnSpc>
              <a:spcBef>
                <a:spcPts val="600"/>
              </a:spcBef>
            </a:pPr>
            <a:r>
              <a:rPr lang="fr-CA" sz="1100" kern="1200" dirty="0">
                <a:solidFill>
                  <a:schemeClr val="tx1"/>
                </a:solidFill>
                <a:effectLst/>
                <a:latin typeface="+mn-lt"/>
                <a:ea typeface="+mn-ea"/>
                <a:cs typeface="+mn-cs"/>
              </a:rPr>
              <a:t>CONTRAVE est indiqué en complément d’un régime alimentaire hypocalorique et d’une augmentation du niveau d’activité physique </a:t>
            </a:r>
            <a:br>
              <a:rPr lang="fr-CA" sz="1100" kern="1200" dirty="0">
                <a:solidFill>
                  <a:schemeClr val="tx1"/>
                </a:solidFill>
                <a:effectLst/>
                <a:latin typeface="+mn-lt"/>
                <a:ea typeface="+mn-ea"/>
                <a:cs typeface="+mn-cs"/>
              </a:rPr>
            </a:br>
            <a:r>
              <a:rPr lang="fr-CA" sz="1100" kern="1200" dirty="0">
                <a:solidFill>
                  <a:schemeClr val="tx1"/>
                </a:solidFill>
                <a:effectLst/>
                <a:latin typeface="+mn-lt"/>
                <a:ea typeface="+mn-ea"/>
                <a:cs typeface="+mn-cs"/>
              </a:rPr>
              <a:t>pour la prise en charge du poids à long terme chez les adultes ayant un indice de masse corporelle (IMC) initial de :</a:t>
            </a:r>
            <a:endParaRPr lang="en-CA" sz="1100" kern="1200" dirty="0">
              <a:solidFill>
                <a:schemeClr val="tx1"/>
              </a:solidFill>
              <a:effectLst/>
              <a:latin typeface="+mn-lt"/>
              <a:ea typeface="+mn-ea"/>
              <a:cs typeface="+mn-cs"/>
            </a:endParaRPr>
          </a:p>
          <a:p>
            <a:pPr marL="171450" indent="-171450">
              <a:lnSpc>
                <a:spcPct val="100000"/>
              </a:lnSpc>
              <a:spcBef>
                <a:spcPts val="600"/>
              </a:spcBef>
              <a:buFont typeface="Arial" panose="020B0604020202020204" pitchFamily="34" charset="0"/>
              <a:buChar char="•"/>
            </a:pPr>
            <a:r>
              <a:rPr lang="en-CA" sz="1100" kern="1200" dirty="0">
                <a:solidFill>
                  <a:schemeClr val="tx1"/>
                </a:solidFill>
                <a:effectLst/>
                <a:latin typeface="Arial" panose="020B0604020202020204" pitchFamily="34" charset="0"/>
                <a:ea typeface="+mn-ea"/>
                <a:cs typeface="Arial" panose="020B0604020202020204" pitchFamily="34" charset="0"/>
              </a:rPr>
              <a:t>30 kg/m</a:t>
            </a:r>
            <a:r>
              <a:rPr lang="en-CA" sz="1100" kern="1200" baseline="30000" dirty="0">
                <a:solidFill>
                  <a:schemeClr val="tx1"/>
                </a:solidFill>
                <a:effectLst/>
                <a:latin typeface="Arial" panose="020B0604020202020204" pitchFamily="34" charset="0"/>
                <a:ea typeface="+mn-ea"/>
                <a:cs typeface="Arial" panose="020B0604020202020204" pitchFamily="34" charset="0"/>
              </a:rPr>
              <a:t>2</a:t>
            </a:r>
            <a:r>
              <a:rPr lang="en-CA" sz="1100" kern="1200" dirty="0">
                <a:solidFill>
                  <a:schemeClr val="tx1"/>
                </a:solidFill>
                <a:effectLst/>
                <a:latin typeface="Arial" panose="020B0604020202020204" pitchFamily="34" charset="0"/>
                <a:ea typeface="+mn-ea"/>
                <a:cs typeface="Arial" panose="020B0604020202020204" pitchFamily="34" charset="0"/>
              </a:rPr>
              <a:t> </a:t>
            </a:r>
            <a:r>
              <a:rPr lang="fr-CA" sz="1100" kern="1200" dirty="0">
                <a:solidFill>
                  <a:schemeClr val="tx1"/>
                </a:solidFill>
                <a:effectLst/>
                <a:latin typeface="Arial" panose="020B0604020202020204" pitchFamily="34" charset="0"/>
                <a:ea typeface="+mn-ea"/>
                <a:cs typeface="Arial" panose="020B0604020202020204" pitchFamily="34" charset="0"/>
              </a:rPr>
              <a:t>ou plus (obèses) ou</a:t>
            </a:r>
            <a:r>
              <a:rPr lang="en-CA" sz="1100" kern="1200" dirty="0">
                <a:solidFill>
                  <a:schemeClr val="tx1"/>
                </a:solidFill>
                <a:effectLst/>
                <a:latin typeface="Arial" panose="020B0604020202020204" pitchFamily="34" charset="0"/>
                <a:ea typeface="+mn-ea"/>
                <a:cs typeface="Arial" panose="020B0604020202020204" pitchFamily="34" charset="0"/>
              </a:rPr>
              <a:t> </a:t>
            </a:r>
          </a:p>
          <a:p>
            <a:pPr marL="171450" indent="-171450">
              <a:lnSpc>
                <a:spcPct val="100000"/>
              </a:lnSpc>
              <a:spcBef>
                <a:spcPts val="600"/>
              </a:spcBef>
              <a:buFont typeface="Arial" panose="020B0604020202020204" pitchFamily="34" charset="0"/>
              <a:buChar char="•"/>
            </a:pPr>
            <a:r>
              <a:rPr lang="en-CA" sz="1100" kern="1200" dirty="0">
                <a:solidFill>
                  <a:schemeClr val="tx1"/>
                </a:solidFill>
                <a:effectLst/>
                <a:latin typeface="Arial" panose="020B0604020202020204" pitchFamily="34" charset="0"/>
                <a:ea typeface="+mn-ea"/>
                <a:cs typeface="Arial" panose="020B0604020202020204" pitchFamily="34" charset="0"/>
              </a:rPr>
              <a:t>27 kg/m</a:t>
            </a:r>
            <a:r>
              <a:rPr lang="en-CA" sz="1100" kern="1200" baseline="30000" dirty="0">
                <a:solidFill>
                  <a:schemeClr val="tx1"/>
                </a:solidFill>
                <a:effectLst/>
                <a:latin typeface="Arial" panose="020B0604020202020204" pitchFamily="34" charset="0"/>
                <a:ea typeface="+mn-ea"/>
                <a:cs typeface="Arial" panose="020B0604020202020204" pitchFamily="34" charset="0"/>
              </a:rPr>
              <a:t>2</a:t>
            </a:r>
            <a:r>
              <a:rPr lang="en-CA" sz="1100" kern="1200" dirty="0">
                <a:solidFill>
                  <a:schemeClr val="tx1"/>
                </a:solidFill>
                <a:effectLst/>
                <a:latin typeface="Arial" panose="020B0604020202020204" pitchFamily="34" charset="0"/>
                <a:ea typeface="+mn-ea"/>
                <a:cs typeface="Arial" panose="020B0604020202020204" pitchFamily="34" charset="0"/>
              </a:rPr>
              <a:t> </a:t>
            </a:r>
            <a:r>
              <a:rPr lang="fr-CA" sz="1100" kern="1200" dirty="0">
                <a:solidFill>
                  <a:schemeClr val="tx1"/>
                </a:solidFill>
                <a:effectLst/>
                <a:latin typeface="Arial" panose="020B0604020202020204" pitchFamily="34" charset="0"/>
                <a:ea typeface="+mn-ea"/>
                <a:cs typeface="Arial" panose="020B0604020202020204" pitchFamily="34" charset="0"/>
              </a:rPr>
              <a:t>ou plus (en surpoids) en présence d’au moins une comorbidité liée au surpoids</a:t>
            </a:r>
            <a:br>
              <a:rPr lang="fr-CA" sz="1100" kern="1200" dirty="0">
                <a:solidFill>
                  <a:schemeClr val="tx1"/>
                </a:solidFill>
                <a:effectLst/>
                <a:latin typeface="Arial" panose="020B0604020202020204" pitchFamily="34" charset="0"/>
                <a:ea typeface="+mn-ea"/>
                <a:cs typeface="Arial" panose="020B0604020202020204" pitchFamily="34" charset="0"/>
              </a:rPr>
            </a:br>
            <a:r>
              <a:rPr lang="fr-CA" sz="1100" kern="1200" dirty="0">
                <a:solidFill>
                  <a:schemeClr val="tx1"/>
                </a:solidFill>
                <a:effectLst/>
                <a:latin typeface="Arial" panose="020B0604020202020204" pitchFamily="34" charset="0"/>
                <a:ea typeface="+mn-ea"/>
                <a:cs typeface="Arial" panose="020B0604020202020204" pitchFamily="34" charset="0"/>
              </a:rPr>
              <a:t>(p. ex., hypertension traitée, diabète de type 2 ou dyslipidémie).</a:t>
            </a:r>
            <a:r>
              <a:rPr lang="en-CA" sz="1100" kern="1200" dirty="0">
                <a:solidFill>
                  <a:schemeClr val="tx1"/>
                </a:solidFill>
                <a:effectLst/>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409149479"/>
      </p:ext>
    </p:extLst>
  </p:cSld>
  <p:clrMapOvr>
    <a:masterClrMapping/>
  </p:clrMapOvr>
  <p:extLst>
    <p:ext uri="{DCECCB84-F9BA-43D5-87BE-67443E8EF086}">
      <p15:sldGuideLst xmlns:p15="http://schemas.microsoft.com/office/powerpoint/2012/main">
        <p15:guide id="2" pos="529" userDrawn="1">
          <p15:clr>
            <a:srgbClr val="FBAE40"/>
          </p15:clr>
        </p15:guide>
        <p15:guide id="3" pos="715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9B9B7-ED52-0A4D-9A41-64EC02CD212E}"/>
              </a:ext>
            </a:extLst>
          </p:cNvPr>
          <p:cNvSpPr>
            <a:spLocks noGrp="1"/>
          </p:cNvSpPr>
          <p:nvPr>
            <p:ph type="title"/>
          </p:nvPr>
        </p:nvSpPr>
        <p:spPr>
          <a:xfrm>
            <a:off x="753356" y="421687"/>
            <a:ext cx="10690783" cy="624689"/>
          </a:xfrm>
          <a:prstGeom prst="rect">
            <a:avLst/>
          </a:prstGeom>
        </p:spPr>
        <p:txBody>
          <a:bodyPr anchor="b" anchorCtr="0">
            <a:noAutofit/>
          </a:bodyPr>
          <a:lstStyle>
            <a:lvl1pPr>
              <a:defRPr sz="2300" b="1" i="0">
                <a:solidFill>
                  <a:srgbClr val="850C7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9AACA45-0CED-0F45-8E96-970DF1F7520C}"/>
              </a:ext>
            </a:extLst>
          </p:cNvPr>
          <p:cNvSpPr>
            <a:spLocks noGrp="1"/>
          </p:cNvSpPr>
          <p:nvPr>
            <p:ph idx="1"/>
          </p:nvPr>
        </p:nvSpPr>
        <p:spPr>
          <a:xfrm>
            <a:off x="753356" y="1825625"/>
            <a:ext cx="10690783" cy="3745616"/>
          </a:xfrm>
          <a:prstGeom prst="rect">
            <a:avLst/>
          </a:prstGeom>
        </p:spPr>
        <p:txBody>
          <a:bodyPr>
            <a:normAutofit/>
          </a:bodyPr>
          <a:lstStyle>
            <a:lvl1pPr>
              <a:buClr>
                <a:schemeClr val="accent1"/>
              </a:buClr>
              <a:defRPr sz="1800">
                <a:latin typeface="Arial" panose="020B0604020202020204" pitchFamily="34" charset="0"/>
                <a:cs typeface="Arial" panose="020B0604020202020204" pitchFamily="34" charset="0"/>
              </a:defRPr>
            </a:lvl1pPr>
            <a:lvl2pPr>
              <a:buClr>
                <a:schemeClr val="accent1"/>
              </a:buClr>
              <a:defRPr sz="1600">
                <a:latin typeface="Arial" panose="020B0604020202020204" pitchFamily="34" charset="0"/>
                <a:cs typeface="Arial" panose="020B0604020202020204" pitchFamily="34" charset="0"/>
              </a:defRPr>
            </a:lvl2pPr>
            <a:lvl3pPr>
              <a:buClr>
                <a:schemeClr val="accent1"/>
              </a:buClr>
              <a:defRPr sz="1400">
                <a:latin typeface="Arial" panose="020B0604020202020204" pitchFamily="34" charset="0"/>
                <a:cs typeface="Arial" panose="020B0604020202020204" pitchFamily="34" charset="0"/>
              </a:defRPr>
            </a:lvl3pPr>
            <a:lvl4pPr>
              <a:buClr>
                <a:schemeClr val="accent1"/>
              </a:buClr>
              <a:defRPr sz="1200">
                <a:latin typeface="Arial" panose="020B0604020202020204" pitchFamily="34" charset="0"/>
                <a:cs typeface="Arial" panose="020B0604020202020204" pitchFamily="34" charset="0"/>
              </a:defRPr>
            </a:lvl4pPr>
            <a:lvl5pPr>
              <a:buClr>
                <a:schemeClr val="accent1"/>
              </a:buCl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21EE915B-9F12-A24C-9C7D-41CB18662DD3}"/>
              </a:ext>
            </a:extLst>
          </p:cNvPr>
          <p:cNvSpPr>
            <a:spLocks noGrp="1"/>
          </p:cNvSpPr>
          <p:nvPr>
            <p:ph type="body" sz="quarter" idx="13" hasCustomPrompt="1"/>
          </p:nvPr>
        </p:nvSpPr>
        <p:spPr>
          <a:xfrm>
            <a:off x="753356" y="1055983"/>
            <a:ext cx="10690783" cy="509587"/>
          </a:xfrm>
          <a:prstGeom prst="rect">
            <a:avLst/>
          </a:prstGeom>
        </p:spPr>
        <p:txBody>
          <a:bodyPr/>
          <a:lstStyle>
            <a:lvl1pPr>
              <a:buNone/>
              <a:defRPr sz="1500" b="1">
                <a:solidFill>
                  <a:schemeClr val="accent2"/>
                </a:solidFill>
                <a:latin typeface="Arial" panose="020B0604020202020204" pitchFamily="34" charset="0"/>
                <a:cs typeface="Arial" panose="020B0604020202020204" pitchFamily="34" charset="0"/>
              </a:defRPr>
            </a:lvl1pPr>
          </a:lstStyle>
          <a:p>
            <a:pPr lvl="0"/>
            <a:r>
              <a:rPr lang="en-US" dirty="0"/>
              <a:t>Click to edit Master subtitle style</a:t>
            </a:r>
          </a:p>
        </p:txBody>
      </p:sp>
      <p:sp>
        <p:nvSpPr>
          <p:cNvPr id="10" name="Content Placeholder 9">
            <a:extLst>
              <a:ext uri="{FF2B5EF4-FFF2-40B4-BE49-F238E27FC236}">
                <a16:creationId xmlns:a16="http://schemas.microsoft.com/office/drawing/2014/main" id="{21D33D2C-6B77-DE4B-B080-5CECEF0CC4F2}"/>
              </a:ext>
            </a:extLst>
          </p:cNvPr>
          <p:cNvSpPr>
            <a:spLocks noGrp="1"/>
          </p:cNvSpPr>
          <p:nvPr>
            <p:ph sz="quarter" idx="14" hasCustomPrompt="1"/>
          </p:nvPr>
        </p:nvSpPr>
        <p:spPr>
          <a:xfrm>
            <a:off x="753356" y="5684838"/>
            <a:ext cx="10690783" cy="751475"/>
          </a:xfrm>
          <a:prstGeom prst="rect">
            <a:avLst/>
          </a:prstGeom>
        </p:spPr>
        <p:txBody>
          <a:bodyPr anchor="b" anchorCtr="0"/>
          <a:lstStyle>
            <a:lvl1pPr>
              <a:spcBef>
                <a:spcPts val="200"/>
              </a:spcBef>
              <a:buNone/>
              <a:defRPr sz="90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Click to edit Master footnote style</a:t>
            </a:r>
          </a:p>
        </p:txBody>
      </p:sp>
    </p:spTree>
    <p:extLst>
      <p:ext uri="{BB962C8B-B14F-4D97-AF65-F5344CB8AC3E}">
        <p14:creationId xmlns:p14="http://schemas.microsoft.com/office/powerpoint/2010/main" val="4198523069"/>
      </p:ext>
    </p:extLst>
  </p:cSld>
  <p:clrMapOvr>
    <a:masterClrMapping/>
  </p:clrMapOvr>
  <p:extLst>
    <p:ext uri="{DCECCB84-F9BA-43D5-87BE-67443E8EF086}">
      <p15:sldGuideLst xmlns:p15="http://schemas.microsoft.com/office/powerpoint/2012/main">
        <p15:guide id="1" pos="529" userDrawn="1">
          <p15:clr>
            <a:srgbClr val="FBAE40"/>
          </p15:clr>
        </p15:guide>
        <p15:guide id="2" pos="715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1FE094-C214-6B47-9BB0-86E153159B7C}"/>
              </a:ext>
            </a:extLst>
          </p:cNvPr>
          <p:cNvSpPr>
            <a:spLocks noGrp="1"/>
          </p:cNvSpPr>
          <p:nvPr>
            <p:ph sz="half" idx="1"/>
          </p:nvPr>
        </p:nvSpPr>
        <p:spPr>
          <a:xfrm>
            <a:off x="747861" y="1825625"/>
            <a:ext cx="5271939" cy="3613641"/>
          </a:xfrm>
          <a:prstGeom prst="rect">
            <a:avLst/>
          </a:prstGeo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01E3EE6-7FBE-144B-87DB-4ADC3F7867B5}"/>
              </a:ext>
            </a:extLst>
          </p:cNvPr>
          <p:cNvSpPr>
            <a:spLocks noGrp="1"/>
          </p:cNvSpPr>
          <p:nvPr>
            <p:ph sz="half" idx="2"/>
          </p:nvPr>
        </p:nvSpPr>
        <p:spPr>
          <a:xfrm>
            <a:off x="6177695" y="1825625"/>
            <a:ext cx="5271939" cy="3613641"/>
          </a:xfrm>
          <a:prstGeom prst="rect">
            <a:avLst/>
          </a:prstGeo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8059F4E4-3213-1D48-9C5D-BD0EB238FB58}"/>
              </a:ext>
            </a:extLst>
          </p:cNvPr>
          <p:cNvSpPr>
            <a:spLocks noGrp="1"/>
          </p:cNvSpPr>
          <p:nvPr>
            <p:ph type="title"/>
          </p:nvPr>
        </p:nvSpPr>
        <p:spPr>
          <a:xfrm>
            <a:off x="753356" y="421687"/>
            <a:ext cx="10690783" cy="624689"/>
          </a:xfrm>
          <a:prstGeom prst="rect">
            <a:avLst/>
          </a:prstGeom>
        </p:spPr>
        <p:txBody>
          <a:bodyPr anchor="b" anchorCtr="0">
            <a:noAutofit/>
          </a:bodyPr>
          <a:lstStyle>
            <a:lvl1pPr>
              <a:defRPr sz="2300" b="1" i="0">
                <a:solidFill>
                  <a:srgbClr val="850C7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7">
            <a:extLst>
              <a:ext uri="{FF2B5EF4-FFF2-40B4-BE49-F238E27FC236}">
                <a16:creationId xmlns:a16="http://schemas.microsoft.com/office/drawing/2014/main" id="{FAB87A34-2E4B-A44A-AFF7-147850D0371B}"/>
              </a:ext>
            </a:extLst>
          </p:cNvPr>
          <p:cNvSpPr>
            <a:spLocks noGrp="1"/>
          </p:cNvSpPr>
          <p:nvPr>
            <p:ph type="body" sz="quarter" idx="13" hasCustomPrompt="1"/>
          </p:nvPr>
        </p:nvSpPr>
        <p:spPr>
          <a:xfrm>
            <a:off x="753356" y="1055983"/>
            <a:ext cx="10690783" cy="509587"/>
          </a:xfrm>
          <a:prstGeom prst="rect">
            <a:avLst/>
          </a:prstGeom>
        </p:spPr>
        <p:txBody>
          <a:bodyPr/>
          <a:lstStyle>
            <a:lvl1pPr>
              <a:buNone/>
              <a:defRPr sz="1500" b="1">
                <a:solidFill>
                  <a:schemeClr val="accent2"/>
                </a:solidFill>
                <a:latin typeface="Arial" panose="020B0604020202020204" pitchFamily="34" charset="0"/>
                <a:cs typeface="Arial" panose="020B0604020202020204" pitchFamily="34" charset="0"/>
              </a:defRPr>
            </a:lvl1pPr>
          </a:lstStyle>
          <a:p>
            <a:pPr lvl="0"/>
            <a:r>
              <a:rPr lang="en-US" dirty="0"/>
              <a:t>Click to edit Master subtitle style</a:t>
            </a:r>
          </a:p>
        </p:txBody>
      </p:sp>
      <p:sp>
        <p:nvSpPr>
          <p:cNvPr id="11" name="Content Placeholder 9">
            <a:extLst>
              <a:ext uri="{FF2B5EF4-FFF2-40B4-BE49-F238E27FC236}">
                <a16:creationId xmlns:a16="http://schemas.microsoft.com/office/drawing/2014/main" id="{2413805C-3715-1948-B286-DF25489F7290}"/>
              </a:ext>
            </a:extLst>
          </p:cNvPr>
          <p:cNvSpPr>
            <a:spLocks noGrp="1"/>
          </p:cNvSpPr>
          <p:nvPr>
            <p:ph sz="quarter" idx="14" hasCustomPrompt="1"/>
          </p:nvPr>
        </p:nvSpPr>
        <p:spPr>
          <a:xfrm>
            <a:off x="753356" y="5684838"/>
            <a:ext cx="10690783" cy="751475"/>
          </a:xfrm>
          <a:prstGeom prst="rect">
            <a:avLst/>
          </a:prstGeom>
        </p:spPr>
        <p:txBody>
          <a:bodyPr anchor="b" anchorCtr="0"/>
          <a:lstStyle>
            <a:lvl1pPr>
              <a:spcBef>
                <a:spcPts val="200"/>
              </a:spcBef>
              <a:buNone/>
              <a:defRPr sz="90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Click to edit Master footnote style</a:t>
            </a:r>
          </a:p>
        </p:txBody>
      </p:sp>
    </p:spTree>
    <p:extLst>
      <p:ext uri="{BB962C8B-B14F-4D97-AF65-F5344CB8AC3E}">
        <p14:creationId xmlns:p14="http://schemas.microsoft.com/office/powerpoint/2010/main" val="1503335705"/>
      </p:ext>
    </p:extLst>
  </p:cSld>
  <p:clrMapOvr>
    <a:masterClrMapping/>
  </p:clrMapOvr>
  <p:extLst>
    <p:ext uri="{DCECCB84-F9BA-43D5-87BE-67443E8EF086}">
      <p15:sldGuideLst xmlns:p15="http://schemas.microsoft.com/office/powerpoint/2012/main">
        <p15:guide id="1" pos="529" userDrawn="1">
          <p15:clr>
            <a:srgbClr val="FBAE40"/>
          </p15:clr>
        </p15:guide>
        <p15:guide id="2" pos="715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BA493-E26A-7C48-8488-EE7E591C38CB}"/>
              </a:ext>
            </a:extLst>
          </p:cNvPr>
          <p:cNvSpPr>
            <a:spLocks noGrp="1"/>
          </p:cNvSpPr>
          <p:nvPr>
            <p:ph type="body" idx="1"/>
          </p:nvPr>
        </p:nvSpPr>
        <p:spPr>
          <a:xfrm>
            <a:off x="747862" y="1681163"/>
            <a:ext cx="5249714" cy="509587"/>
          </a:xfrm>
          <a:prstGeom prst="rect">
            <a:avLst/>
          </a:prstGeom>
        </p:spPr>
        <p:txBody>
          <a:bodyPr anchor="b"/>
          <a:lstStyle>
            <a:lvl1pPr marL="0" indent="0">
              <a:buNone/>
              <a:defRPr sz="1500" b="0">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238E4B-8D20-A840-8794-8FD0C99B31DA}"/>
              </a:ext>
            </a:extLst>
          </p:cNvPr>
          <p:cNvSpPr>
            <a:spLocks noGrp="1"/>
          </p:cNvSpPr>
          <p:nvPr>
            <p:ph sz="half" idx="2"/>
          </p:nvPr>
        </p:nvSpPr>
        <p:spPr>
          <a:xfrm>
            <a:off x="747862" y="2190751"/>
            <a:ext cx="5249714" cy="3389917"/>
          </a:xfrm>
          <a:prstGeom prst="rect">
            <a:avLst/>
          </a:prstGeo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700E2-0457-2A44-844C-51FA5AEFAC50}"/>
              </a:ext>
            </a:extLst>
          </p:cNvPr>
          <p:cNvSpPr>
            <a:spLocks noGrp="1"/>
          </p:cNvSpPr>
          <p:nvPr>
            <p:ph type="body" sz="quarter" idx="3"/>
          </p:nvPr>
        </p:nvSpPr>
        <p:spPr>
          <a:xfrm>
            <a:off x="6163076" y="1681163"/>
            <a:ext cx="5275568" cy="509587"/>
          </a:xfrm>
          <a:prstGeom prst="rect">
            <a:avLst/>
          </a:prstGeom>
        </p:spPr>
        <p:txBody>
          <a:bodyPr anchor="b"/>
          <a:lstStyle>
            <a:lvl1pPr marL="0" indent="0">
              <a:buNone/>
              <a:defRPr sz="1500" b="0">
                <a:solidFill>
                  <a:schemeClr val="accent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FF53FD-DF03-CF4D-853F-F12A0BC0BD94}"/>
              </a:ext>
            </a:extLst>
          </p:cNvPr>
          <p:cNvSpPr>
            <a:spLocks noGrp="1"/>
          </p:cNvSpPr>
          <p:nvPr>
            <p:ph sz="quarter" idx="4"/>
          </p:nvPr>
        </p:nvSpPr>
        <p:spPr>
          <a:xfrm>
            <a:off x="6163076" y="2190751"/>
            <a:ext cx="5275568" cy="3389917"/>
          </a:xfrm>
          <a:prstGeom prst="rect">
            <a:avLst/>
          </a:prstGeo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79A72B5-F8F3-3A42-8C87-8783A3F8B95B}"/>
              </a:ext>
            </a:extLst>
          </p:cNvPr>
          <p:cNvSpPr>
            <a:spLocks noGrp="1"/>
          </p:cNvSpPr>
          <p:nvPr>
            <p:ph type="title"/>
          </p:nvPr>
        </p:nvSpPr>
        <p:spPr>
          <a:xfrm>
            <a:off x="753356" y="421687"/>
            <a:ext cx="10690783" cy="624689"/>
          </a:xfrm>
          <a:prstGeom prst="rect">
            <a:avLst/>
          </a:prstGeom>
        </p:spPr>
        <p:txBody>
          <a:bodyPr anchor="b" anchorCtr="0">
            <a:noAutofit/>
          </a:bodyPr>
          <a:lstStyle>
            <a:lvl1pPr>
              <a:defRPr sz="2300" b="1" i="0">
                <a:solidFill>
                  <a:srgbClr val="850C7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Text Placeholder 7">
            <a:extLst>
              <a:ext uri="{FF2B5EF4-FFF2-40B4-BE49-F238E27FC236}">
                <a16:creationId xmlns:a16="http://schemas.microsoft.com/office/drawing/2014/main" id="{08C3CD53-5F31-4E42-99C9-A4B5478071D5}"/>
              </a:ext>
            </a:extLst>
          </p:cNvPr>
          <p:cNvSpPr>
            <a:spLocks noGrp="1"/>
          </p:cNvSpPr>
          <p:nvPr>
            <p:ph type="body" sz="quarter" idx="13" hasCustomPrompt="1"/>
          </p:nvPr>
        </p:nvSpPr>
        <p:spPr>
          <a:xfrm>
            <a:off x="753356" y="1055983"/>
            <a:ext cx="10690783" cy="509587"/>
          </a:xfrm>
          <a:prstGeom prst="rect">
            <a:avLst/>
          </a:prstGeom>
        </p:spPr>
        <p:txBody>
          <a:bodyPr/>
          <a:lstStyle>
            <a:lvl1pPr>
              <a:buNone/>
              <a:defRPr sz="1500" b="1">
                <a:solidFill>
                  <a:schemeClr val="accent2"/>
                </a:solidFill>
                <a:latin typeface="Arial" panose="020B0604020202020204" pitchFamily="34" charset="0"/>
                <a:cs typeface="Arial" panose="020B0604020202020204" pitchFamily="34" charset="0"/>
              </a:defRPr>
            </a:lvl1pPr>
          </a:lstStyle>
          <a:p>
            <a:pPr lvl="0"/>
            <a:r>
              <a:rPr lang="en-US" dirty="0"/>
              <a:t>Click to edit Master subtitle style</a:t>
            </a:r>
          </a:p>
        </p:txBody>
      </p:sp>
      <p:sp>
        <p:nvSpPr>
          <p:cNvPr id="13" name="Content Placeholder 9">
            <a:extLst>
              <a:ext uri="{FF2B5EF4-FFF2-40B4-BE49-F238E27FC236}">
                <a16:creationId xmlns:a16="http://schemas.microsoft.com/office/drawing/2014/main" id="{DA685F60-E401-6440-9C0F-FD9FC5E6AFC0}"/>
              </a:ext>
            </a:extLst>
          </p:cNvPr>
          <p:cNvSpPr>
            <a:spLocks noGrp="1"/>
          </p:cNvSpPr>
          <p:nvPr>
            <p:ph sz="quarter" idx="14" hasCustomPrompt="1"/>
          </p:nvPr>
        </p:nvSpPr>
        <p:spPr>
          <a:xfrm>
            <a:off x="753356" y="5684838"/>
            <a:ext cx="10690783" cy="751475"/>
          </a:xfrm>
          <a:prstGeom prst="rect">
            <a:avLst/>
          </a:prstGeom>
        </p:spPr>
        <p:txBody>
          <a:bodyPr anchor="b" anchorCtr="0"/>
          <a:lstStyle>
            <a:lvl1pPr>
              <a:spcBef>
                <a:spcPts val="200"/>
              </a:spcBef>
              <a:buNone/>
              <a:defRPr sz="90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Click to edit Master footnote style</a:t>
            </a:r>
          </a:p>
        </p:txBody>
      </p:sp>
    </p:spTree>
    <p:extLst>
      <p:ext uri="{BB962C8B-B14F-4D97-AF65-F5344CB8AC3E}">
        <p14:creationId xmlns:p14="http://schemas.microsoft.com/office/powerpoint/2010/main" val="134082741"/>
      </p:ext>
    </p:extLst>
  </p:cSld>
  <p:clrMapOvr>
    <a:masterClrMapping/>
  </p:clrMapOvr>
  <p:extLst>
    <p:ext uri="{DCECCB84-F9BA-43D5-87BE-67443E8EF086}">
      <p15:sldGuideLst xmlns:p15="http://schemas.microsoft.com/office/powerpoint/2012/main">
        <p15:guide id="1" pos="529" userDrawn="1">
          <p15:clr>
            <a:srgbClr val="FBAE40"/>
          </p15:clr>
        </p15:guide>
        <p15:guide id="2" pos="715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4B3A2B2-4A68-7C4C-A40F-5BB50279CD47}"/>
              </a:ext>
            </a:extLst>
          </p:cNvPr>
          <p:cNvSpPr txBox="1">
            <a:spLocks/>
          </p:cNvSpPr>
          <p:nvPr userDrawn="1"/>
        </p:nvSpPr>
        <p:spPr>
          <a:xfrm>
            <a:off x="753356" y="421687"/>
            <a:ext cx="10690783" cy="624689"/>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sz="2300" b="1" i="0" kern="1200">
                <a:solidFill>
                  <a:srgbClr val="850C70"/>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7" name="Text Placeholder 7">
            <a:extLst>
              <a:ext uri="{FF2B5EF4-FFF2-40B4-BE49-F238E27FC236}">
                <a16:creationId xmlns:a16="http://schemas.microsoft.com/office/drawing/2014/main" id="{705A5921-5AA5-1046-A700-508148140C24}"/>
              </a:ext>
            </a:extLst>
          </p:cNvPr>
          <p:cNvSpPr>
            <a:spLocks noGrp="1"/>
          </p:cNvSpPr>
          <p:nvPr>
            <p:ph type="body" sz="quarter" idx="13" hasCustomPrompt="1"/>
          </p:nvPr>
        </p:nvSpPr>
        <p:spPr>
          <a:xfrm>
            <a:off x="753356" y="1055983"/>
            <a:ext cx="10690783" cy="509587"/>
          </a:xfrm>
          <a:prstGeom prst="rect">
            <a:avLst/>
          </a:prstGeom>
        </p:spPr>
        <p:txBody>
          <a:bodyPr/>
          <a:lstStyle>
            <a:lvl1pPr>
              <a:buNone/>
              <a:defRPr sz="1500" b="1">
                <a:solidFill>
                  <a:schemeClr val="accent2"/>
                </a:solidFill>
                <a:latin typeface="Arial" panose="020B0604020202020204" pitchFamily="34" charset="0"/>
                <a:cs typeface="Arial" panose="020B0604020202020204" pitchFamily="34" charset="0"/>
              </a:defRPr>
            </a:lvl1pPr>
          </a:lstStyle>
          <a:p>
            <a:pPr lvl="0"/>
            <a:r>
              <a:rPr lang="en-US" dirty="0"/>
              <a:t>Click to edit Master subtitle style</a:t>
            </a:r>
          </a:p>
        </p:txBody>
      </p:sp>
      <p:sp>
        <p:nvSpPr>
          <p:cNvPr id="9" name="Content Placeholder 9">
            <a:extLst>
              <a:ext uri="{FF2B5EF4-FFF2-40B4-BE49-F238E27FC236}">
                <a16:creationId xmlns:a16="http://schemas.microsoft.com/office/drawing/2014/main" id="{A3F13A87-A090-1C4C-8A05-4753A961CD9B}"/>
              </a:ext>
            </a:extLst>
          </p:cNvPr>
          <p:cNvSpPr>
            <a:spLocks noGrp="1"/>
          </p:cNvSpPr>
          <p:nvPr>
            <p:ph sz="quarter" idx="14" hasCustomPrompt="1"/>
          </p:nvPr>
        </p:nvSpPr>
        <p:spPr>
          <a:xfrm>
            <a:off x="753356" y="5684838"/>
            <a:ext cx="10690783" cy="751475"/>
          </a:xfrm>
          <a:prstGeom prst="rect">
            <a:avLst/>
          </a:prstGeom>
        </p:spPr>
        <p:txBody>
          <a:bodyPr anchor="b" anchorCtr="0"/>
          <a:lstStyle>
            <a:lvl1pPr>
              <a:spcBef>
                <a:spcPts val="200"/>
              </a:spcBef>
              <a:buNone/>
              <a:defRPr sz="90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Click to edit Master footnote style</a:t>
            </a:r>
          </a:p>
        </p:txBody>
      </p:sp>
    </p:spTree>
    <p:extLst>
      <p:ext uri="{BB962C8B-B14F-4D97-AF65-F5344CB8AC3E}">
        <p14:creationId xmlns:p14="http://schemas.microsoft.com/office/powerpoint/2010/main" val="3041199622"/>
      </p:ext>
    </p:extLst>
  </p:cSld>
  <p:clrMapOvr>
    <a:masterClrMapping/>
  </p:clrMapOvr>
  <p:extLst>
    <p:ext uri="{DCECCB84-F9BA-43D5-87BE-67443E8EF086}">
      <p15:sldGuideLst xmlns:p15="http://schemas.microsoft.com/office/powerpoint/2012/main">
        <p15:guide id="1" pos="529" userDrawn="1">
          <p15:clr>
            <a:srgbClr val="FBAE40"/>
          </p15:clr>
        </p15:guide>
        <p15:guide id="2" pos="715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6" name="Content Placeholder 9">
            <a:extLst>
              <a:ext uri="{FF2B5EF4-FFF2-40B4-BE49-F238E27FC236}">
                <a16:creationId xmlns:a16="http://schemas.microsoft.com/office/drawing/2014/main" id="{F032F7AE-F969-DF4C-9BEE-1DA95DEFE4BE}"/>
              </a:ext>
            </a:extLst>
          </p:cNvPr>
          <p:cNvSpPr>
            <a:spLocks noGrp="1"/>
          </p:cNvSpPr>
          <p:nvPr>
            <p:ph sz="quarter" idx="14" hasCustomPrompt="1"/>
          </p:nvPr>
        </p:nvSpPr>
        <p:spPr>
          <a:xfrm>
            <a:off x="753356" y="5684838"/>
            <a:ext cx="10690783" cy="751475"/>
          </a:xfrm>
          <a:prstGeom prst="rect">
            <a:avLst/>
          </a:prstGeom>
        </p:spPr>
        <p:txBody>
          <a:bodyPr anchor="b" anchorCtr="0"/>
          <a:lstStyle>
            <a:lvl1pPr>
              <a:spcBef>
                <a:spcPts val="200"/>
              </a:spcBef>
              <a:buNone/>
              <a:defRPr sz="90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US" dirty="0"/>
              <a:t>Click to edit Master footnote style</a:t>
            </a:r>
          </a:p>
        </p:txBody>
      </p:sp>
    </p:spTree>
    <p:extLst>
      <p:ext uri="{BB962C8B-B14F-4D97-AF65-F5344CB8AC3E}">
        <p14:creationId xmlns:p14="http://schemas.microsoft.com/office/powerpoint/2010/main" val="3657183497"/>
      </p:ext>
    </p:extLst>
  </p:cSld>
  <p:clrMapOvr>
    <a:masterClrMapping/>
  </p:clrMapOvr>
  <p:extLst>
    <p:ext uri="{DCECCB84-F9BA-43D5-87BE-67443E8EF086}">
      <p15:sldGuideLst xmlns:p15="http://schemas.microsoft.com/office/powerpoint/2012/main">
        <p15:guide id="1" pos="529" userDrawn="1">
          <p15:clr>
            <a:srgbClr val="FBAE40"/>
          </p15:clr>
        </p15:guide>
        <p15:guide id="2" pos="715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3182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hyperlink" Target="https://pdf.hres.ca/dpd_pm/00057580.PDF"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C5E3B75-8A8B-004E-95F1-A5A9ADE027C9}"/>
              </a:ext>
            </a:extLst>
          </p:cNvPr>
          <p:cNvSpPr/>
          <p:nvPr/>
        </p:nvSpPr>
        <p:spPr>
          <a:xfrm>
            <a:off x="387457" y="859537"/>
            <a:ext cx="11414501" cy="4315967"/>
          </a:xfrm>
          <a:prstGeom prst="roundRect">
            <a:avLst>
              <a:gd name="adj" fmla="val 116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2669D3-57AA-BA49-AC00-CA76614AE579}"/>
              </a:ext>
            </a:extLst>
          </p:cNvPr>
          <p:cNvSpPr>
            <a:spLocks noGrp="1"/>
          </p:cNvSpPr>
          <p:nvPr>
            <p:ph type="ctrTitle"/>
          </p:nvPr>
        </p:nvSpPr>
        <p:spPr>
          <a:xfrm>
            <a:off x="4591965" y="2157527"/>
            <a:ext cx="5965200" cy="943201"/>
          </a:xfrm>
        </p:spPr>
        <p:txBody>
          <a:bodyPr/>
          <a:lstStyle/>
          <a:p>
            <a:r>
              <a:rPr lang="fr-CA" b="0" dirty="0"/>
              <a:t>L’obésité est une maladie chronique</a:t>
            </a:r>
            <a:r>
              <a:rPr lang="fr-CA" b="0" baseline="30000" dirty="0"/>
              <a:t>2 </a:t>
            </a:r>
            <a:br>
              <a:rPr lang="en-CA" sz="2800" dirty="0"/>
            </a:br>
            <a:r>
              <a:rPr lang="fr-CA" sz="2800" dirty="0"/>
              <a:t>La traitez-vous ainsi</a:t>
            </a:r>
            <a:r>
              <a:rPr lang="en-CA" sz="2800" dirty="0"/>
              <a:t>?</a:t>
            </a:r>
            <a:endParaRPr lang="en-US" sz="2800" dirty="0"/>
          </a:p>
        </p:txBody>
      </p:sp>
      <p:grpSp>
        <p:nvGrpSpPr>
          <p:cNvPr id="5" name="Group 4">
            <a:extLst>
              <a:ext uri="{FF2B5EF4-FFF2-40B4-BE49-F238E27FC236}">
                <a16:creationId xmlns:a16="http://schemas.microsoft.com/office/drawing/2014/main" id="{79A3C9CE-2209-0A40-9897-FB0D81FBEA23}"/>
              </a:ext>
            </a:extLst>
          </p:cNvPr>
          <p:cNvGrpSpPr/>
          <p:nvPr/>
        </p:nvGrpSpPr>
        <p:grpSpPr>
          <a:xfrm>
            <a:off x="1536515" y="3409852"/>
            <a:ext cx="9118970" cy="1425619"/>
            <a:chOff x="839788" y="3685084"/>
            <a:chExt cx="9118970" cy="1122893"/>
          </a:xfrm>
        </p:grpSpPr>
        <p:sp>
          <p:nvSpPr>
            <p:cNvPr id="4" name="Rounded Rectangle 3">
              <a:extLst>
                <a:ext uri="{FF2B5EF4-FFF2-40B4-BE49-F238E27FC236}">
                  <a16:creationId xmlns:a16="http://schemas.microsoft.com/office/drawing/2014/main" id="{ACD3A94D-E454-534C-A798-257BB0F7A744}"/>
                </a:ext>
              </a:extLst>
            </p:cNvPr>
            <p:cNvSpPr/>
            <p:nvPr/>
          </p:nvSpPr>
          <p:spPr>
            <a:xfrm>
              <a:off x="938107" y="3746307"/>
              <a:ext cx="9020651" cy="1061670"/>
            </a:xfrm>
            <a:prstGeom prst="roundRect">
              <a:avLst>
                <a:gd name="adj" fmla="val 24259"/>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accent1"/>
                </a:solidFill>
              </a:endParaRPr>
            </a:p>
          </p:txBody>
        </p:sp>
        <p:sp>
          <p:nvSpPr>
            <p:cNvPr id="3" name="Rounded Rectangle 2">
              <a:extLst>
                <a:ext uri="{FF2B5EF4-FFF2-40B4-BE49-F238E27FC236}">
                  <a16:creationId xmlns:a16="http://schemas.microsoft.com/office/drawing/2014/main" id="{6D69BE04-1E14-9944-ABF7-C1DF4D1EF3D1}"/>
                </a:ext>
              </a:extLst>
            </p:cNvPr>
            <p:cNvSpPr/>
            <p:nvPr/>
          </p:nvSpPr>
          <p:spPr>
            <a:xfrm>
              <a:off x="839788" y="3685084"/>
              <a:ext cx="9020650" cy="1061671"/>
            </a:xfrm>
            <a:prstGeom prst="roundRect">
              <a:avLst>
                <a:gd name="adj" fmla="val 24259"/>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a:solidFill>
                    <a:schemeClr val="accent2"/>
                  </a:solidFill>
                </a:rPr>
                <a:t>« Les professionnels de la santé devraient </a:t>
              </a:r>
              <a:r>
                <a:rPr lang="fr-CA" sz="1400" b="1" dirty="0">
                  <a:solidFill>
                    <a:schemeClr val="accent2"/>
                  </a:solidFill>
                </a:rPr>
                <a:t>revoir leurs propres attitudes et croyances </a:t>
              </a:r>
            </a:p>
            <a:p>
              <a:pPr algn="ctr"/>
              <a:r>
                <a:rPr lang="fr-CA" sz="1400" b="1" dirty="0">
                  <a:solidFill>
                    <a:schemeClr val="accent2"/>
                  </a:solidFill>
                </a:rPr>
                <a:t>vis-à-vis de l’obésité</a:t>
              </a:r>
              <a:r>
                <a:rPr lang="fr-CA" sz="1400" dirty="0">
                  <a:solidFill>
                    <a:schemeClr val="accent2"/>
                  </a:solidFill>
                </a:rPr>
                <a:t> et réfléchir à la façon dont ces dernières peuvent influencer </a:t>
              </a:r>
            </a:p>
            <a:p>
              <a:pPr algn="ctr"/>
              <a:r>
                <a:rPr lang="fr-CA" sz="1400" dirty="0">
                  <a:solidFill>
                    <a:schemeClr val="accent2"/>
                  </a:solidFill>
                </a:rPr>
                <a:t>leur façon de prodiguer des soins. »</a:t>
              </a:r>
              <a:r>
                <a:rPr lang="en-CA" sz="1400" dirty="0">
                  <a:solidFill>
                    <a:schemeClr val="accent2"/>
                  </a:solidFill>
                </a:rPr>
                <a:t> </a:t>
              </a:r>
              <a:r>
                <a:rPr lang="en-US" sz="1400" dirty="0">
                  <a:solidFill>
                    <a:schemeClr val="accent2"/>
                  </a:solidFill>
                </a:rPr>
                <a:t> </a:t>
              </a:r>
            </a:p>
            <a:p>
              <a:pPr algn="ctr"/>
              <a:r>
                <a:rPr lang="fr-CA" sz="1100" i="1" dirty="0">
                  <a:solidFill>
                    <a:schemeClr val="accent2"/>
                  </a:solidFill>
                </a:rPr>
                <a:t>~D’après les lignes directrices canadiennes de pratique clinique de l’obésité 2020</a:t>
              </a:r>
              <a:r>
                <a:rPr lang="fr-CA" sz="1100" i="1" baseline="30000" dirty="0">
                  <a:solidFill>
                    <a:schemeClr val="accent2"/>
                  </a:solidFill>
                </a:rPr>
                <a:t>3</a:t>
              </a:r>
              <a:endParaRPr lang="fr-CA" sz="1100" i="1" dirty="0">
                <a:solidFill>
                  <a:schemeClr val="accent2"/>
                </a:solidFill>
              </a:endParaRPr>
            </a:p>
            <a:p>
              <a:pPr algn="ctr"/>
              <a:r>
                <a:rPr lang="fr-CA" sz="1100" dirty="0">
                  <a:solidFill>
                    <a:schemeClr val="accent2"/>
                  </a:solidFill>
                </a:rPr>
                <a:t>Veuillez vous reporter aux lignes directrices pour connaître les recommandations complètes.</a:t>
              </a:r>
              <a:endParaRPr lang="en-US" sz="1100" dirty="0">
                <a:solidFill>
                  <a:schemeClr val="accent2"/>
                </a:solidFill>
              </a:endParaRPr>
            </a:p>
          </p:txBody>
        </p:sp>
      </p:grpSp>
      <p:pic>
        <p:nvPicPr>
          <p:cNvPr id="12" name="Picture 11">
            <a:extLst>
              <a:ext uri="{FF2B5EF4-FFF2-40B4-BE49-F238E27FC236}">
                <a16:creationId xmlns:a16="http://schemas.microsoft.com/office/drawing/2014/main" id="{1BD09CFA-C6F9-634D-A85D-5F75F0185396}"/>
              </a:ext>
            </a:extLst>
          </p:cNvPr>
          <p:cNvPicPr>
            <a:picLocks noChangeAspect="1"/>
          </p:cNvPicPr>
          <p:nvPr/>
        </p:nvPicPr>
        <p:blipFill>
          <a:blip r:embed="rId2"/>
          <a:srcRect/>
          <a:stretch/>
        </p:blipFill>
        <p:spPr>
          <a:xfrm>
            <a:off x="1536515" y="1682496"/>
            <a:ext cx="2509200" cy="1358001"/>
          </a:xfrm>
          <a:prstGeom prst="rect">
            <a:avLst/>
          </a:prstGeom>
        </p:spPr>
      </p:pic>
    </p:spTree>
    <p:extLst>
      <p:ext uri="{BB962C8B-B14F-4D97-AF65-F5344CB8AC3E}">
        <p14:creationId xmlns:p14="http://schemas.microsoft.com/office/powerpoint/2010/main" val="1882746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AE6C66-C396-3949-BF40-77F535F2E31D}"/>
              </a:ext>
            </a:extLst>
          </p:cNvPr>
          <p:cNvPicPr>
            <a:picLocks noChangeAspect="1"/>
          </p:cNvPicPr>
          <p:nvPr/>
        </p:nvPicPr>
        <p:blipFill>
          <a:blip r:embed="rId3"/>
          <a:srcRect/>
          <a:stretch/>
        </p:blipFill>
        <p:spPr>
          <a:xfrm>
            <a:off x="7498079" y="1243704"/>
            <a:ext cx="2677366" cy="2677366"/>
          </a:xfrm>
          <a:prstGeom prst="rect">
            <a:avLst/>
          </a:prstGeom>
          <a:effectLst>
            <a:outerShdw blurRad="190500" dist="38100" dir="2700000" sx="103000" sy="103000" algn="tl" rotWithShape="0">
              <a:prstClr val="black">
                <a:alpha val="13000"/>
              </a:prstClr>
            </a:outerShdw>
          </a:effectLst>
        </p:spPr>
      </p:pic>
      <p:sp>
        <p:nvSpPr>
          <p:cNvPr id="2" name="Title 1">
            <a:extLst>
              <a:ext uri="{FF2B5EF4-FFF2-40B4-BE49-F238E27FC236}">
                <a16:creationId xmlns:a16="http://schemas.microsoft.com/office/drawing/2014/main" id="{DDEC7DA7-140F-974C-B50D-D69A06EE67DF}"/>
              </a:ext>
            </a:extLst>
          </p:cNvPr>
          <p:cNvSpPr>
            <a:spLocks noGrp="1"/>
          </p:cNvSpPr>
          <p:nvPr>
            <p:ph type="title"/>
          </p:nvPr>
        </p:nvSpPr>
        <p:spPr/>
        <p:txBody>
          <a:bodyPr/>
          <a:lstStyle/>
          <a:p>
            <a:r>
              <a:rPr lang="fr-CA" dirty="0"/>
              <a:t>Dose quotidienne recommandée : deux comprimés deux fois par jour</a:t>
            </a:r>
            <a:r>
              <a:rPr lang="fr-CA" baseline="30000" dirty="0"/>
              <a:t>1 </a:t>
            </a:r>
            <a:endParaRPr lang="en-US" sz="2200" b="0" baseline="30000" dirty="0"/>
          </a:p>
        </p:txBody>
      </p:sp>
      <p:sp>
        <p:nvSpPr>
          <p:cNvPr id="4" name="Text Placeholder 3">
            <a:extLst>
              <a:ext uri="{FF2B5EF4-FFF2-40B4-BE49-F238E27FC236}">
                <a16:creationId xmlns:a16="http://schemas.microsoft.com/office/drawing/2014/main" id="{76E80BEC-3203-E242-9AF1-36D0CF7472CA}"/>
              </a:ext>
            </a:extLst>
          </p:cNvPr>
          <p:cNvSpPr>
            <a:spLocks noGrp="1"/>
          </p:cNvSpPr>
          <p:nvPr>
            <p:ph type="body" sz="quarter" idx="13"/>
          </p:nvPr>
        </p:nvSpPr>
        <p:spPr/>
        <p:txBody>
          <a:bodyPr/>
          <a:lstStyle/>
          <a:p>
            <a:r>
              <a:rPr lang="fr-CA" sz="1400" dirty="0"/>
              <a:t>La dose de CONTRAVE doit être augmentée selon le calendrier suivant : </a:t>
            </a:r>
            <a:endParaRPr lang="en-US" sz="1400" dirty="0"/>
          </a:p>
        </p:txBody>
      </p:sp>
      <p:sp>
        <p:nvSpPr>
          <p:cNvPr id="5" name="Content Placeholder 4">
            <a:extLst>
              <a:ext uri="{FF2B5EF4-FFF2-40B4-BE49-F238E27FC236}">
                <a16:creationId xmlns:a16="http://schemas.microsoft.com/office/drawing/2014/main" id="{38F8A7E1-0819-EE42-8BFA-4AC8D0A12706}"/>
              </a:ext>
            </a:extLst>
          </p:cNvPr>
          <p:cNvSpPr>
            <a:spLocks noGrp="1"/>
          </p:cNvSpPr>
          <p:nvPr>
            <p:ph sz="quarter" idx="14"/>
          </p:nvPr>
        </p:nvSpPr>
        <p:spPr>
          <a:xfrm>
            <a:off x="753356" y="4494508"/>
            <a:ext cx="10690783" cy="1941805"/>
          </a:xfrm>
        </p:spPr>
        <p:txBody>
          <a:bodyPr/>
          <a:lstStyle/>
          <a:p>
            <a:pPr marL="0">
              <a:spcAft>
                <a:spcPts val="300"/>
              </a:spcAft>
            </a:pPr>
            <a:r>
              <a:rPr lang="fr-CA" sz="1100" dirty="0"/>
              <a:t>Afin de réduire au minimum le risque de convulsions, il ne faut pas dépasser la dose quotidienne maximale recommandée.  </a:t>
            </a:r>
            <a:endParaRPr lang="en-CA" sz="1100" dirty="0"/>
          </a:p>
          <a:p>
            <a:pPr marL="0">
              <a:spcAft>
                <a:spcPts val="300"/>
              </a:spcAft>
            </a:pPr>
            <a:r>
              <a:rPr lang="fr-CA" sz="1100" dirty="0"/>
              <a:t>La réponse au traitement doit être évaluée après 12 semaines de traitement à la dose d’entretien. Si un patient n’a pas perdu au moins 5 % de son poids initial, il faut arrêter l’administration de CONTRAVE, car il est peu vraisemblable que le patient obtiendra et maintiendra une perte de poids significative sur le plan clinique en prolongeant le traitement.  </a:t>
            </a:r>
            <a:endParaRPr lang="en-CA" sz="1100" dirty="0"/>
          </a:p>
          <a:p>
            <a:pPr marL="0">
              <a:spcAft>
                <a:spcPts val="300"/>
              </a:spcAft>
            </a:pPr>
            <a:r>
              <a:rPr lang="fr-CA" sz="1100" dirty="0"/>
              <a:t>Des modifications posologiques sont nécessaires chez les patients atteints d’insuffisance hépatique (dose maximale de 1 comprimé le matin chez les patients atteints d’insuffisance hépatique légère ou modérée) ou d’insuffisance rénale (dose maximale de 2 comprimés, un le matin et un le soir, chez les patients atteints d’insuffisance rénale modérée ou sévère) et dans les cas d’une utilisation concomitante d’inhibiteurs de l’</a:t>
            </a:r>
            <a:r>
              <a:rPr lang="fr-CA" sz="1100" dirty="0" err="1"/>
              <a:t>isozyme</a:t>
            </a:r>
            <a:r>
              <a:rPr lang="fr-CA" sz="1100" dirty="0"/>
              <a:t> CYP2B6 (dose maximale de 2 comprimés, un le matin et un le soir). </a:t>
            </a:r>
            <a:br>
              <a:rPr lang="fr-CA" sz="1100" dirty="0"/>
            </a:br>
            <a:r>
              <a:rPr lang="fr-CA" sz="1100" dirty="0"/>
              <a:t>Il faut surveiller de près tous les patients qui présentent une insuffisance hépatique ou rénale afin de déceler les effets indésirables (p. ex., insomnie, bouche sèche, convulsions) pouvant indiquer des concentrations élevées du médicament ou de ses métabolites.  </a:t>
            </a:r>
            <a:endParaRPr lang="en-CA" sz="1100" dirty="0"/>
          </a:p>
          <a:p>
            <a:pPr marL="0">
              <a:spcAft>
                <a:spcPts val="300"/>
              </a:spcAft>
            </a:pPr>
            <a:r>
              <a:rPr lang="fr-CA" sz="1100" dirty="0"/>
              <a:t>CONTRAVE ne doit pas être pris avec des repas riches en gras. Les comprimés ne doivent pas être coupés, mâchés ou broyés</a:t>
            </a:r>
            <a:r>
              <a:rPr lang="en-US" sz="1100" dirty="0"/>
              <a:t>.</a:t>
            </a:r>
            <a:endParaRPr lang="en-CA" sz="1100" dirty="0"/>
          </a:p>
          <a:p>
            <a:pPr marL="0">
              <a:spcAft>
                <a:spcPts val="300"/>
              </a:spcAft>
            </a:pPr>
            <a:r>
              <a:rPr lang="fr-CA" sz="1100" dirty="0"/>
              <a:t>La pression artérielle et le pouls doivent être mesurés avant d’instaurer le traitement par CONTRAVE et doivent être surveillés aux intervalles réguliers habituels dans </a:t>
            </a:r>
            <a:br>
              <a:rPr lang="fr-CA" sz="1100" dirty="0"/>
            </a:br>
            <a:r>
              <a:rPr lang="fr-CA" sz="1100" dirty="0"/>
              <a:t>la pratique clinique. CONTRAVE ne doit pas être administré aux patients atteints d’hypertension non maîtrisée et doit être utilisé avec prudence chez les patients dont l’hypertension est maîtrisée avant le traitement.  </a:t>
            </a:r>
            <a:endParaRPr lang="en-CA" sz="1100" dirty="0"/>
          </a:p>
          <a:p>
            <a:pPr marL="0">
              <a:spcAft>
                <a:spcPts val="300"/>
              </a:spcAft>
            </a:pPr>
            <a:r>
              <a:rPr lang="fr-CA" sz="1100" dirty="0"/>
              <a:t>Veuillez consulter la monographie de produit pour obtenir tous les renseignements sur la posologie et l’administration.</a:t>
            </a:r>
            <a:endParaRPr lang="en-CA" sz="1100" dirty="0"/>
          </a:p>
        </p:txBody>
      </p:sp>
      <p:pic>
        <p:nvPicPr>
          <p:cNvPr id="9" name="Picture 8">
            <a:extLst>
              <a:ext uri="{FF2B5EF4-FFF2-40B4-BE49-F238E27FC236}">
                <a16:creationId xmlns:a16="http://schemas.microsoft.com/office/drawing/2014/main" id="{9733D3BA-865C-FB44-BF99-16F5FA26425D}"/>
              </a:ext>
            </a:extLst>
          </p:cNvPr>
          <p:cNvPicPr>
            <a:picLocks noChangeAspect="1"/>
          </p:cNvPicPr>
          <p:nvPr/>
        </p:nvPicPr>
        <p:blipFill>
          <a:blip r:embed="rId4"/>
          <a:srcRect/>
          <a:stretch/>
        </p:blipFill>
        <p:spPr>
          <a:xfrm>
            <a:off x="839788" y="1511326"/>
            <a:ext cx="6658291" cy="2111804"/>
          </a:xfrm>
          <a:prstGeom prst="rect">
            <a:avLst/>
          </a:prstGeom>
        </p:spPr>
      </p:pic>
    </p:spTree>
    <p:extLst>
      <p:ext uri="{BB962C8B-B14F-4D97-AF65-F5344CB8AC3E}">
        <p14:creationId xmlns:p14="http://schemas.microsoft.com/office/powerpoint/2010/main" val="1757637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F643-F4E9-734C-873D-8E332A6FA61A}"/>
              </a:ext>
            </a:extLst>
          </p:cNvPr>
          <p:cNvSpPr>
            <a:spLocks noGrp="1"/>
          </p:cNvSpPr>
          <p:nvPr>
            <p:ph type="title"/>
          </p:nvPr>
        </p:nvSpPr>
        <p:spPr>
          <a:xfrm>
            <a:off x="753356" y="1660676"/>
            <a:ext cx="10690783" cy="624689"/>
          </a:xfrm>
        </p:spPr>
        <p:txBody>
          <a:bodyPr/>
          <a:lstStyle/>
          <a:p>
            <a:r>
              <a:rPr lang="fr-CA" sz="2200" dirty="0"/>
              <a:t>Soutien personnalisé en complément du traitement pour vos patients</a:t>
            </a:r>
            <a:endParaRPr lang="en-CA" sz="2200" dirty="0"/>
          </a:p>
        </p:txBody>
      </p:sp>
      <p:pic>
        <p:nvPicPr>
          <p:cNvPr id="7" name="Content Placeholder 6">
            <a:extLst>
              <a:ext uri="{FF2B5EF4-FFF2-40B4-BE49-F238E27FC236}">
                <a16:creationId xmlns:a16="http://schemas.microsoft.com/office/drawing/2014/main" id="{24E07505-0365-A246-9F7D-6E3F0BFEE419}"/>
              </a:ext>
            </a:extLst>
          </p:cNvPr>
          <p:cNvPicPr>
            <a:picLocks noGrp="1" noChangeAspect="1"/>
          </p:cNvPicPr>
          <p:nvPr>
            <p:ph idx="1"/>
          </p:nvPr>
        </p:nvPicPr>
        <p:blipFill>
          <a:blip r:embed="rId3"/>
          <a:srcRect/>
          <a:stretch/>
        </p:blipFill>
        <p:spPr>
          <a:xfrm>
            <a:off x="839788" y="1182075"/>
            <a:ext cx="4032658" cy="682897"/>
          </a:xfrm>
        </p:spPr>
      </p:pic>
      <p:pic>
        <p:nvPicPr>
          <p:cNvPr id="9" name="Picture 8" descr="Icon&#10;&#10;Description automatically generated">
            <a:extLst>
              <a:ext uri="{FF2B5EF4-FFF2-40B4-BE49-F238E27FC236}">
                <a16:creationId xmlns:a16="http://schemas.microsoft.com/office/drawing/2014/main" id="{E4300E7F-7F49-5B47-B4FC-E98686948A44}"/>
              </a:ext>
            </a:extLst>
          </p:cNvPr>
          <p:cNvPicPr>
            <a:picLocks noChangeAspect="1"/>
          </p:cNvPicPr>
          <p:nvPr/>
        </p:nvPicPr>
        <p:blipFill>
          <a:blip r:embed="rId4"/>
          <a:stretch>
            <a:fillRect/>
          </a:stretch>
        </p:blipFill>
        <p:spPr>
          <a:xfrm>
            <a:off x="874564" y="3387890"/>
            <a:ext cx="476930" cy="516674"/>
          </a:xfrm>
          <a:prstGeom prst="rect">
            <a:avLst/>
          </a:prstGeom>
        </p:spPr>
      </p:pic>
      <p:pic>
        <p:nvPicPr>
          <p:cNvPr id="11" name="Picture 10" descr="Icon&#10;&#10;Description automatically generated">
            <a:extLst>
              <a:ext uri="{FF2B5EF4-FFF2-40B4-BE49-F238E27FC236}">
                <a16:creationId xmlns:a16="http://schemas.microsoft.com/office/drawing/2014/main" id="{B906E6DD-8BF5-6B4A-9639-8FBE5AA83213}"/>
              </a:ext>
            </a:extLst>
          </p:cNvPr>
          <p:cNvPicPr>
            <a:picLocks noChangeAspect="1"/>
          </p:cNvPicPr>
          <p:nvPr/>
        </p:nvPicPr>
        <p:blipFill>
          <a:blip r:embed="rId5"/>
          <a:stretch>
            <a:fillRect/>
          </a:stretch>
        </p:blipFill>
        <p:spPr>
          <a:xfrm>
            <a:off x="864628" y="4066335"/>
            <a:ext cx="496803" cy="496803"/>
          </a:xfrm>
          <a:prstGeom prst="rect">
            <a:avLst/>
          </a:prstGeom>
        </p:spPr>
      </p:pic>
      <p:pic>
        <p:nvPicPr>
          <p:cNvPr id="13" name="Picture 12" descr="Icon&#10;&#10;Description automatically generated">
            <a:extLst>
              <a:ext uri="{FF2B5EF4-FFF2-40B4-BE49-F238E27FC236}">
                <a16:creationId xmlns:a16="http://schemas.microsoft.com/office/drawing/2014/main" id="{6CF32705-415E-464E-90FE-E54C95AB80FE}"/>
              </a:ext>
            </a:extLst>
          </p:cNvPr>
          <p:cNvPicPr>
            <a:picLocks noChangeAspect="1"/>
          </p:cNvPicPr>
          <p:nvPr/>
        </p:nvPicPr>
        <p:blipFill>
          <a:blip r:embed="rId6"/>
          <a:stretch>
            <a:fillRect/>
          </a:stretch>
        </p:blipFill>
        <p:spPr>
          <a:xfrm>
            <a:off x="864628" y="2729317"/>
            <a:ext cx="496803" cy="496803"/>
          </a:xfrm>
          <a:prstGeom prst="rect">
            <a:avLst/>
          </a:prstGeom>
        </p:spPr>
      </p:pic>
      <p:sp>
        <p:nvSpPr>
          <p:cNvPr id="14" name="TextBox 13">
            <a:extLst>
              <a:ext uri="{FF2B5EF4-FFF2-40B4-BE49-F238E27FC236}">
                <a16:creationId xmlns:a16="http://schemas.microsoft.com/office/drawing/2014/main" id="{3C8C7FEF-E509-B843-B609-51EC1495596E}"/>
              </a:ext>
            </a:extLst>
          </p:cNvPr>
          <p:cNvSpPr txBox="1"/>
          <p:nvPr/>
        </p:nvSpPr>
        <p:spPr>
          <a:xfrm>
            <a:off x="1470126" y="2741601"/>
            <a:ext cx="3466084" cy="492443"/>
          </a:xfrm>
          <a:prstGeom prst="rect">
            <a:avLst/>
          </a:prstGeom>
          <a:noFill/>
        </p:spPr>
        <p:txBody>
          <a:bodyPr wrap="square" rtlCol="0">
            <a:spAutoFit/>
          </a:bodyPr>
          <a:lstStyle/>
          <a:p>
            <a:r>
              <a:rPr lang="fr-CA" sz="1300" dirty="0"/>
              <a:t>Soutien financier pour couvrir jusqu’à 20 % du coût total de l’ordonnance à la pharmacie</a:t>
            </a:r>
            <a:endParaRPr lang="en-CA" sz="1300" dirty="0"/>
          </a:p>
        </p:txBody>
      </p:sp>
      <p:sp>
        <p:nvSpPr>
          <p:cNvPr id="15" name="TextBox 14">
            <a:extLst>
              <a:ext uri="{FF2B5EF4-FFF2-40B4-BE49-F238E27FC236}">
                <a16:creationId xmlns:a16="http://schemas.microsoft.com/office/drawing/2014/main" id="{8A097619-D950-7445-BF95-514E9E9D0FE5}"/>
              </a:ext>
            </a:extLst>
          </p:cNvPr>
          <p:cNvSpPr txBox="1"/>
          <p:nvPr/>
        </p:nvSpPr>
        <p:spPr>
          <a:xfrm>
            <a:off x="1470125" y="3368623"/>
            <a:ext cx="3777378" cy="492443"/>
          </a:xfrm>
          <a:prstGeom prst="rect">
            <a:avLst/>
          </a:prstGeom>
          <a:noFill/>
        </p:spPr>
        <p:txBody>
          <a:bodyPr wrap="square" rtlCol="0">
            <a:spAutoFit/>
          </a:bodyPr>
          <a:lstStyle/>
          <a:p>
            <a:r>
              <a:rPr lang="fr-CA" sz="1300" dirty="0"/>
              <a:t>Encadrement continu, personnalisé et motivationnel par une infirmière-conseil assignée</a:t>
            </a:r>
            <a:endParaRPr lang="en-CA" sz="1300" dirty="0"/>
          </a:p>
        </p:txBody>
      </p:sp>
      <p:sp>
        <p:nvSpPr>
          <p:cNvPr id="16" name="TextBox 15">
            <a:extLst>
              <a:ext uri="{FF2B5EF4-FFF2-40B4-BE49-F238E27FC236}">
                <a16:creationId xmlns:a16="http://schemas.microsoft.com/office/drawing/2014/main" id="{708DB8C8-90AB-274F-B661-3E92F5207CC8}"/>
              </a:ext>
            </a:extLst>
          </p:cNvPr>
          <p:cNvSpPr txBox="1"/>
          <p:nvPr/>
        </p:nvSpPr>
        <p:spPr>
          <a:xfrm>
            <a:off x="1470126" y="4004592"/>
            <a:ext cx="3597820" cy="692497"/>
          </a:xfrm>
          <a:prstGeom prst="rect">
            <a:avLst/>
          </a:prstGeom>
          <a:noFill/>
        </p:spPr>
        <p:txBody>
          <a:bodyPr wrap="square" rtlCol="0">
            <a:spAutoFit/>
          </a:bodyPr>
          <a:lstStyle/>
          <a:p>
            <a:r>
              <a:rPr lang="fr-CA" sz="1300" dirty="0"/>
              <a:t>Contenu éducatif et motivationnel élaboré par un expert trié sur le volet en matière d’obésité et de gestion du poids</a:t>
            </a:r>
            <a:endParaRPr lang="en-CA" sz="1300" dirty="0"/>
          </a:p>
        </p:txBody>
      </p:sp>
      <p:sp>
        <p:nvSpPr>
          <p:cNvPr id="21" name="Rounded Rectangle 20">
            <a:extLst>
              <a:ext uri="{FF2B5EF4-FFF2-40B4-BE49-F238E27FC236}">
                <a16:creationId xmlns:a16="http://schemas.microsoft.com/office/drawing/2014/main" id="{6FB5B512-A6F8-6946-ABC6-C3DC5753D0DC}"/>
              </a:ext>
            </a:extLst>
          </p:cNvPr>
          <p:cNvSpPr/>
          <p:nvPr/>
        </p:nvSpPr>
        <p:spPr>
          <a:xfrm>
            <a:off x="5579390" y="2767776"/>
            <a:ext cx="5563092" cy="200991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r>
              <a:rPr lang="fr-CA" sz="1300" b="1" dirty="0"/>
              <a:t>Parce que l’expérience de gestion du poids </a:t>
            </a:r>
            <a:br>
              <a:rPr lang="fr-CA" sz="1300" b="1" dirty="0"/>
            </a:br>
            <a:r>
              <a:rPr lang="fr-CA" sz="1300" b="1" dirty="0"/>
              <a:t>est unique pour chacun</a:t>
            </a:r>
            <a:endParaRPr lang="en-CA" sz="1300" dirty="0"/>
          </a:p>
          <a:p>
            <a:pPr marL="149225" indent="-149225">
              <a:buFont typeface="Arial" panose="020B0604020202020204" pitchFamily="34" charset="0"/>
              <a:buChar char="•"/>
            </a:pPr>
            <a:r>
              <a:rPr lang="fr-CA" sz="1300" dirty="0"/>
              <a:t>Les infirmières-conseils prennent le temps de comprendre l’expérience personnelle de votre patient pendant des appels téléphoniques réguliers.</a:t>
            </a:r>
            <a:endParaRPr lang="en-CA" sz="1300" dirty="0"/>
          </a:p>
          <a:p>
            <a:pPr marL="149225" indent="-149225">
              <a:buFont typeface="Arial" panose="020B0604020202020204" pitchFamily="34" charset="0"/>
              <a:buChar char="•"/>
            </a:pPr>
            <a:r>
              <a:rPr lang="fr-CA" sz="1300" dirty="0"/>
              <a:t>Des courriels hebdomadaires contenant des bulletins et des vidéos proposent de la formation continue et du soutien entre les visites.</a:t>
            </a:r>
            <a:endParaRPr lang="en-US" sz="1400" dirty="0"/>
          </a:p>
        </p:txBody>
      </p:sp>
      <p:sp>
        <p:nvSpPr>
          <p:cNvPr id="23" name="TextBox 22">
            <a:extLst>
              <a:ext uri="{FF2B5EF4-FFF2-40B4-BE49-F238E27FC236}">
                <a16:creationId xmlns:a16="http://schemas.microsoft.com/office/drawing/2014/main" id="{2FFDB020-98ED-2345-BD37-332902555E89}"/>
              </a:ext>
            </a:extLst>
          </p:cNvPr>
          <p:cNvSpPr txBox="1"/>
          <p:nvPr/>
        </p:nvSpPr>
        <p:spPr>
          <a:xfrm>
            <a:off x="1113029" y="5445447"/>
            <a:ext cx="9977410" cy="830997"/>
          </a:xfrm>
          <a:prstGeom prst="rect">
            <a:avLst/>
          </a:prstGeom>
          <a:noFill/>
        </p:spPr>
        <p:txBody>
          <a:bodyPr wrap="none" rtlCol="0">
            <a:spAutoFit/>
          </a:bodyPr>
          <a:lstStyle/>
          <a:p>
            <a:pPr algn="ctr"/>
            <a:r>
              <a:rPr lang="fr-CA" sz="2000" b="1" dirty="0">
                <a:solidFill>
                  <a:schemeClr val="accent2"/>
                </a:solidFill>
              </a:rPr>
              <a:t>« C’était comme parler à une amie. Un rapport très chaleureux et personnalisé. »</a:t>
            </a:r>
            <a:endParaRPr lang="en-CA" sz="2000" b="1" dirty="0">
              <a:solidFill>
                <a:schemeClr val="accent2"/>
              </a:solidFill>
            </a:endParaRPr>
          </a:p>
          <a:p>
            <a:pPr algn="ctr"/>
            <a:r>
              <a:rPr lang="fr-CA" sz="1200" i="1" dirty="0">
                <a:solidFill>
                  <a:schemeClr val="accent2"/>
                </a:solidFill>
              </a:rPr>
              <a:t>Témoignage d’une véritable patiente. Peut ne pas être représentatif de l’expérience de tous les patients.</a:t>
            </a:r>
            <a:endParaRPr lang="en-CA" sz="1200" i="1" dirty="0">
              <a:solidFill>
                <a:schemeClr val="accent2"/>
              </a:solidFill>
            </a:endParaRPr>
          </a:p>
          <a:p>
            <a:pPr algn="ctr"/>
            <a:endParaRPr lang="en-CA" sz="1400" dirty="0">
              <a:solidFill>
                <a:schemeClr val="accent2"/>
              </a:solidFill>
            </a:endParaRPr>
          </a:p>
        </p:txBody>
      </p:sp>
    </p:spTree>
    <p:extLst>
      <p:ext uri="{BB962C8B-B14F-4D97-AF65-F5344CB8AC3E}">
        <p14:creationId xmlns:p14="http://schemas.microsoft.com/office/powerpoint/2010/main" val="103792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CF94-4425-F041-8F3B-5561F20E79F5}"/>
              </a:ext>
            </a:extLst>
          </p:cNvPr>
          <p:cNvSpPr>
            <a:spLocks noGrp="1"/>
          </p:cNvSpPr>
          <p:nvPr>
            <p:ph type="title"/>
          </p:nvPr>
        </p:nvSpPr>
        <p:spPr>
          <a:xfrm>
            <a:off x="753356" y="1053125"/>
            <a:ext cx="10690783" cy="624689"/>
          </a:xfrm>
        </p:spPr>
        <p:txBody>
          <a:bodyPr/>
          <a:lstStyle/>
          <a:p>
            <a:r>
              <a:rPr lang="fr-CA" sz="4000" dirty="0" err="1"/>
              <a:t>ExperienceContrave.ca</a:t>
            </a:r>
            <a:endParaRPr lang="en-CA" sz="4000" dirty="0"/>
          </a:p>
        </p:txBody>
      </p:sp>
      <p:sp>
        <p:nvSpPr>
          <p:cNvPr id="4" name="Text Placeholder 3">
            <a:extLst>
              <a:ext uri="{FF2B5EF4-FFF2-40B4-BE49-F238E27FC236}">
                <a16:creationId xmlns:a16="http://schemas.microsoft.com/office/drawing/2014/main" id="{816E9945-4C88-EA46-A7B3-12477FC4BDD8}"/>
              </a:ext>
            </a:extLst>
          </p:cNvPr>
          <p:cNvSpPr>
            <a:spLocks noGrp="1"/>
          </p:cNvSpPr>
          <p:nvPr>
            <p:ph type="body" sz="quarter" idx="13"/>
          </p:nvPr>
        </p:nvSpPr>
        <p:spPr>
          <a:xfrm>
            <a:off x="750608" y="1753579"/>
            <a:ext cx="10690783" cy="509587"/>
          </a:xfrm>
        </p:spPr>
        <p:txBody>
          <a:bodyPr/>
          <a:lstStyle/>
          <a:p>
            <a:pPr marL="0"/>
            <a:r>
              <a:rPr lang="fr-CA" sz="2000" dirty="0"/>
              <a:t>Aider les patients à s’engager dans leur parcours thérapeutique – méthode adaptée </a:t>
            </a:r>
            <a:br>
              <a:rPr lang="fr-CA" sz="2000" dirty="0"/>
            </a:br>
            <a:r>
              <a:rPr lang="fr-CA" sz="2000" dirty="0"/>
              <a:t>à la pratique virtuelle</a:t>
            </a:r>
            <a:r>
              <a:rPr lang="en-CA" sz="2000" dirty="0"/>
              <a:t> </a:t>
            </a:r>
            <a:endParaRPr lang="en-US" sz="2000" dirty="0"/>
          </a:p>
        </p:txBody>
      </p:sp>
      <p:sp>
        <p:nvSpPr>
          <p:cNvPr id="12" name="TextBox 11">
            <a:extLst>
              <a:ext uri="{FF2B5EF4-FFF2-40B4-BE49-F238E27FC236}">
                <a16:creationId xmlns:a16="http://schemas.microsoft.com/office/drawing/2014/main" id="{D991F529-D7EF-774A-B6F2-9617660CAA4E}"/>
              </a:ext>
            </a:extLst>
          </p:cNvPr>
          <p:cNvSpPr txBox="1"/>
          <p:nvPr/>
        </p:nvSpPr>
        <p:spPr>
          <a:xfrm>
            <a:off x="938380" y="4234167"/>
            <a:ext cx="2944384" cy="1661993"/>
          </a:xfrm>
          <a:prstGeom prst="rect">
            <a:avLst/>
          </a:prstGeom>
          <a:noFill/>
        </p:spPr>
        <p:txBody>
          <a:bodyPr wrap="square" rtlCol="0">
            <a:spAutoFit/>
          </a:bodyPr>
          <a:lstStyle/>
          <a:p>
            <a:pPr algn="ctr"/>
            <a:r>
              <a:rPr lang="fr-CA" sz="1700" dirty="0"/>
              <a:t>Les patients peuvent visiter le site d’inscription </a:t>
            </a:r>
            <a:r>
              <a:rPr lang="fr-CA" sz="1700" b="1" dirty="0" err="1"/>
              <a:t>ExperienceContrave.ca</a:t>
            </a:r>
            <a:r>
              <a:rPr lang="fr-CA" sz="1700" dirty="0"/>
              <a:t> et demandent leur </a:t>
            </a:r>
            <a:r>
              <a:rPr lang="fr-CA" sz="1700" b="1" dirty="0"/>
              <a:t>carte de prestations du programme de soutien CONTRAVE</a:t>
            </a:r>
            <a:r>
              <a:rPr lang="fr-CA" sz="1700" dirty="0"/>
              <a:t>.</a:t>
            </a:r>
            <a:r>
              <a:rPr lang="fr-CA" sz="1700" b="1" dirty="0"/>
              <a:t> </a:t>
            </a:r>
            <a:endParaRPr lang="en-CA" sz="1700" dirty="0"/>
          </a:p>
        </p:txBody>
      </p:sp>
      <p:sp>
        <p:nvSpPr>
          <p:cNvPr id="13" name="TextBox 12">
            <a:extLst>
              <a:ext uri="{FF2B5EF4-FFF2-40B4-BE49-F238E27FC236}">
                <a16:creationId xmlns:a16="http://schemas.microsoft.com/office/drawing/2014/main" id="{F94AC144-6B21-8649-AB14-034EA7EA09DA}"/>
              </a:ext>
            </a:extLst>
          </p:cNvPr>
          <p:cNvSpPr txBox="1"/>
          <p:nvPr/>
        </p:nvSpPr>
        <p:spPr>
          <a:xfrm>
            <a:off x="4497859" y="4234167"/>
            <a:ext cx="3212757" cy="2185214"/>
          </a:xfrm>
          <a:prstGeom prst="rect">
            <a:avLst/>
          </a:prstGeom>
          <a:noFill/>
        </p:spPr>
        <p:txBody>
          <a:bodyPr wrap="square" rtlCol="0">
            <a:spAutoFit/>
          </a:bodyPr>
          <a:lstStyle/>
          <a:p>
            <a:pPr algn="ctr"/>
            <a:r>
              <a:rPr lang="fr-CA" sz="1700" dirty="0"/>
              <a:t>Les patients présentent leur </a:t>
            </a:r>
            <a:r>
              <a:rPr lang="fr-CA" sz="1700" b="1" dirty="0"/>
              <a:t>carte de prestations du programme de soutien CONTRAVE </a:t>
            </a:r>
            <a:r>
              <a:rPr lang="fr-CA" sz="1700" dirty="0"/>
              <a:t>à leur pharmacien pour </a:t>
            </a:r>
            <a:r>
              <a:rPr lang="fr-CA" sz="1700" b="1" dirty="0"/>
              <a:t>recevoir gratuitement les comprimés de leur premier mois de traitement par CONTRAVE</a:t>
            </a:r>
            <a:r>
              <a:rPr lang="fr-CA" sz="1700" dirty="0"/>
              <a:t>.</a:t>
            </a:r>
            <a:endParaRPr lang="en-CA" sz="1700" dirty="0"/>
          </a:p>
        </p:txBody>
      </p:sp>
      <p:sp>
        <p:nvSpPr>
          <p:cNvPr id="14" name="TextBox 13">
            <a:extLst>
              <a:ext uri="{FF2B5EF4-FFF2-40B4-BE49-F238E27FC236}">
                <a16:creationId xmlns:a16="http://schemas.microsoft.com/office/drawing/2014/main" id="{2B5AF5B3-80A2-024A-A3AB-5BBA5CBEFFB0}"/>
              </a:ext>
            </a:extLst>
          </p:cNvPr>
          <p:cNvSpPr txBox="1"/>
          <p:nvPr/>
        </p:nvSpPr>
        <p:spPr>
          <a:xfrm>
            <a:off x="8309237" y="4234167"/>
            <a:ext cx="2944384" cy="1661993"/>
          </a:xfrm>
          <a:prstGeom prst="rect">
            <a:avLst/>
          </a:prstGeom>
          <a:noFill/>
        </p:spPr>
        <p:txBody>
          <a:bodyPr wrap="square" rtlCol="0">
            <a:spAutoFit/>
          </a:bodyPr>
          <a:lstStyle/>
          <a:p>
            <a:pPr algn="ctr"/>
            <a:r>
              <a:rPr lang="fr-CA" sz="1700" dirty="0"/>
              <a:t>Les patients peuvent s’inscrire pour obtenir un </a:t>
            </a:r>
            <a:r>
              <a:rPr lang="fr-CA" sz="1700" b="1" dirty="0"/>
              <a:t>soutien motivationnel et financier continu</a:t>
            </a:r>
            <a:r>
              <a:rPr lang="fr-CA" sz="1700" dirty="0"/>
              <a:t> dans le cadre du </a:t>
            </a:r>
            <a:r>
              <a:rPr lang="fr-CA" sz="1700" b="1" dirty="0"/>
              <a:t>programme de soutien CONTRAVE</a:t>
            </a:r>
            <a:r>
              <a:rPr lang="fr-CA" sz="1700" dirty="0"/>
              <a:t>.</a:t>
            </a:r>
            <a:endParaRPr lang="en-CA" sz="1700" dirty="0"/>
          </a:p>
        </p:txBody>
      </p:sp>
      <p:pic>
        <p:nvPicPr>
          <p:cNvPr id="10" name="Content Placeholder 6">
            <a:extLst>
              <a:ext uri="{FF2B5EF4-FFF2-40B4-BE49-F238E27FC236}">
                <a16:creationId xmlns:a16="http://schemas.microsoft.com/office/drawing/2014/main" id="{A4247574-07F6-D84D-935C-A3E385A04526}"/>
              </a:ext>
            </a:extLst>
          </p:cNvPr>
          <p:cNvPicPr>
            <a:picLocks noChangeAspect="1"/>
          </p:cNvPicPr>
          <p:nvPr/>
        </p:nvPicPr>
        <p:blipFill>
          <a:blip r:embed="rId2"/>
          <a:srcRect/>
          <a:stretch/>
        </p:blipFill>
        <p:spPr>
          <a:xfrm>
            <a:off x="8544755" y="3317497"/>
            <a:ext cx="2473348" cy="41884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D2FE540-2B3F-7A49-B484-A8845F990E4E}"/>
              </a:ext>
            </a:extLst>
          </p:cNvPr>
          <p:cNvPicPr>
            <a:picLocks noChangeAspect="1"/>
          </p:cNvPicPr>
          <p:nvPr/>
        </p:nvPicPr>
        <p:blipFill rotWithShape="1">
          <a:blip r:embed="rId3"/>
          <a:srcRect l="31337" t="14379" r="31337" b="14379"/>
          <a:stretch/>
        </p:blipFill>
        <p:spPr>
          <a:xfrm>
            <a:off x="5415019" y="2428553"/>
            <a:ext cx="959224" cy="1754284"/>
          </a:xfrm>
          <a:prstGeom prst="rect">
            <a:avLst/>
          </a:prstGeom>
        </p:spPr>
      </p:pic>
      <p:pic>
        <p:nvPicPr>
          <p:cNvPr id="6" name="Picture 5">
            <a:extLst>
              <a:ext uri="{FF2B5EF4-FFF2-40B4-BE49-F238E27FC236}">
                <a16:creationId xmlns:a16="http://schemas.microsoft.com/office/drawing/2014/main" id="{1B6D017E-9737-3C4C-B0B0-33AFB6E41F3D}"/>
              </a:ext>
            </a:extLst>
          </p:cNvPr>
          <p:cNvPicPr>
            <a:picLocks noChangeAspect="1"/>
          </p:cNvPicPr>
          <p:nvPr/>
        </p:nvPicPr>
        <p:blipFill>
          <a:blip r:embed="rId4"/>
          <a:stretch>
            <a:fillRect/>
          </a:stretch>
        </p:blipFill>
        <p:spPr>
          <a:xfrm>
            <a:off x="5971504" y="3094686"/>
            <a:ext cx="805478" cy="805478"/>
          </a:xfrm>
          <a:prstGeom prst="rect">
            <a:avLst/>
          </a:prstGeom>
        </p:spPr>
      </p:pic>
      <p:grpSp>
        <p:nvGrpSpPr>
          <p:cNvPr id="16" name="Group 15">
            <a:extLst>
              <a:ext uri="{FF2B5EF4-FFF2-40B4-BE49-F238E27FC236}">
                <a16:creationId xmlns:a16="http://schemas.microsoft.com/office/drawing/2014/main" id="{600A6744-8A49-994A-BB35-55E5664C673C}"/>
              </a:ext>
            </a:extLst>
          </p:cNvPr>
          <p:cNvGrpSpPr/>
          <p:nvPr/>
        </p:nvGrpSpPr>
        <p:grpSpPr>
          <a:xfrm>
            <a:off x="1482706" y="2845653"/>
            <a:ext cx="1855732" cy="1198544"/>
            <a:chOff x="1442570" y="2845653"/>
            <a:chExt cx="1855732" cy="1198544"/>
          </a:xfrm>
        </p:grpSpPr>
        <p:pic>
          <p:nvPicPr>
            <p:cNvPr id="15" name="Content Placeholder 6" descr="Icon&#10;&#10;Description automatically generated">
              <a:extLst>
                <a:ext uri="{FF2B5EF4-FFF2-40B4-BE49-F238E27FC236}">
                  <a16:creationId xmlns:a16="http://schemas.microsoft.com/office/drawing/2014/main" id="{EC8D223E-BF2A-6243-9F5A-C0F77EDDC2AF}"/>
                </a:ext>
              </a:extLst>
            </p:cNvPr>
            <p:cNvPicPr>
              <a:picLocks noChangeAspect="1"/>
            </p:cNvPicPr>
            <p:nvPr/>
          </p:nvPicPr>
          <p:blipFill>
            <a:blip r:embed="rId5"/>
            <a:stretch>
              <a:fillRect/>
            </a:stretch>
          </p:blipFill>
          <p:spPr>
            <a:xfrm>
              <a:off x="2099758" y="2845653"/>
              <a:ext cx="1198544" cy="1198544"/>
            </a:xfrm>
            <a:prstGeom prst="rect">
              <a:avLst/>
            </a:prstGeom>
          </p:spPr>
        </p:pic>
        <p:pic>
          <p:nvPicPr>
            <p:cNvPr id="3" name="Picture 2">
              <a:extLst>
                <a:ext uri="{FF2B5EF4-FFF2-40B4-BE49-F238E27FC236}">
                  <a16:creationId xmlns:a16="http://schemas.microsoft.com/office/drawing/2014/main" id="{7AECA58E-FDEE-1549-8D45-79C4CA5255F5}"/>
                </a:ext>
              </a:extLst>
            </p:cNvPr>
            <p:cNvPicPr>
              <a:picLocks noChangeAspect="1"/>
            </p:cNvPicPr>
            <p:nvPr/>
          </p:nvPicPr>
          <p:blipFill>
            <a:blip r:embed="rId6"/>
            <a:stretch>
              <a:fillRect/>
            </a:stretch>
          </p:blipFill>
          <p:spPr>
            <a:xfrm>
              <a:off x="1442570" y="3094686"/>
              <a:ext cx="805478" cy="805478"/>
            </a:xfrm>
            <a:prstGeom prst="rect">
              <a:avLst/>
            </a:prstGeom>
          </p:spPr>
        </p:pic>
      </p:grpSp>
      <p:pic>
        <p:nvPicPr>
          <p:cNvPr id="17" name="Picture 16">
            <a:extLst>
              <a:ext uri="{FF2B5EF4-FFF2-40B4-BE49-F238E27FC236}">
                <a16:creationId xmlns:a16="http://schemas.microsoft.com/office/drawing/2014/main" id="{CDD93C15-E83E-F745-A6C6-464E790436B0}"/>
              </a:ext>
            </a:extLst>
          </p:cNvPr>
          <p:cNvPicPr>
            <a:picLocks noChangeAspect="1"/>
          </p:cNvPicPr>
          <p:nvPr/>
        </p:nvPicPr>
        <p:blipFill>
          <a:blip r:embed="rId7"/>
          <a:stretch>
            <a:fillRect/>
          </a:stretch>
        </p:blipFill>
        <p:spPr>
          <a:xfrm>
            <a:off x="7372660" y="3250450"/>
            <a:ext cx="576417" cy="557822"/>
          </a:xfrm>
          <a:prstGeom prst="rect">
            <a:avLst/>
          </a:prstGeom>
        </p:spPr>
      </p:pic>
    </p:spTree>
    <p:extLst>
      <p:ext uri="{BB962C8B-B14F-4D97-AF65-F5344CB8AC3E}">
        <p14:creationId xmlns:p14="http://schemas.microsoft.com/office/powerpoint/2010/main" val="2352882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47ECFA-ACC9-0A4B-B7D3-A0828A24779E}"/>
              </a:ext>
            </a:extLst>
          </p:cNvPr>
          <p:cNvSpPr>
            <a:spLocks noGrp="1"/>
          </p:cNvSpPr>
          <p:nvPr>
            <p:ph idx="1"/>
          </p:nvPr>
        </p:nvSpPr>
        <p:spPr>
          <a:xfrm>
            <a:off x="560882" y="488198"/>
            <a:ext cx="11070236" cy="4639831"/>
          </a:xfrm>
        </p:spPr>
        <p:txBody>
          <a:bodyPr numCol="2">
            <a:noAutofit/>
          </a:bodyPr>
          <a:lstStyle/>
          <a:p>
            <a:pPr marL="0" indent="0">
              <a:buNone/>
            </a:pPr>
            <a:r>
              <a:rPr lang="en-CA" sz="850" b="1" u="sng" dirty="0"/>
              <a:t>Usage </a:t>
            </a:r>
            <a:r>
              <a:rPr lang="en-CA" sz="850" b="1" u="sng" dirty="0" err="1"/>
              <a:t>clinique</a:t>
            </a:r>
            <a:r>
              <a:rPr lang="en-CA" sz="850" b="1" dirty="0"/>
              <a:t> :</a:t>
            </a:r>
          </a:p>
          <a:p>
            <a:pPr marL="92075" indent="-92075">
              <a:spcBef>
                <a:spcPts val="200"/>
              </a:spcBef>
              <a:buClr>
                <a:schemeClr val="tx1"/>
              </a:buClr>
            </a:pPr>
            <a:r>
              <a:rPr lang="fr-CA" sz="850" dirty="0"/>
              <a:t>Les effets de CONTRAVE sur la morbidité et la mortalité cardiovasculaires n’ont pas été établis</a:t>
            </a:r>
            <a:endParaRPr lang="en-CA" sz="850" dirty="0"/>
          </a:p>
          <a:p>
            <a:pPr marL="92075" indent="-92075">
              <a:spcBef>
                <a:spcPts val="200"/>
              </a:spcBef>
              <a:buClr>
                <a:schemeClr val="tx1"/>
              </a:buClr>
            </a:pPr>
            <a:r>
              <a:rPr lang="fr-CA" sz="850" dirty="0"/>
              <a:t>L’innocuité et l’efficacité de CONTRAVE en association avec d’autres produits destinés à la perte de </a:t>
            </a:r>
            <a:br>
              <a:rPr lang="fr-CA" sz="850" dirty="0"/>
            </a:br>
            <a:r>
              <a:rPr lang="fr-CA" sz="850" dirty="0"/>
              <a:t>poids, incluant les médicaments sur ordonnance, les médicaments en vente libre et les préparations</a:t>
            </a:r>
            <a:br>
              <a:rPr lang="fr-CA" sz="850" dirty="0"/>
            </a:br>
            <a:r>
              <a:rPr lang="fr-CA" sz="850" dirty="0"/>
              <a:t>à base de plantes médicinales, n’ont pas été établies</a:t>
            </a:r>
            <a:endParaRPr lang="en-CA" sz="850" dirty="0"/>
          </a:p>
          <a:p>
            <a:pPr marL="92075" indent="-92075">
              <a:spcBef>
                <a:spcPts val="200"/>
              </a:spcBef>
              <a:buClr>
                <a:schemeClr val="tx1"/>
              </a:buClr>
            </a:pPr>
            <a:r>
              <a:rPr lang="fr-CA" sz="850" dirty="0"/>
              <a:t>Gériatrie (≥ 65 ans) : Utiliser CONTRAVE avec précaution</a:t>
            </a:r>
            <a:endParaRPr lang="en-CA" sz="850" dirty="0"/>
          </a:p>
          <a:p>
            <a:pPr marL="92075" indent="-92075">
              <a:spcBef>
                <a:spcPts val="200"/>
              </a:spcBef>
              <a:buClr>
                <a:schemeClr val="tx1"/>
              </a:buClr>
            </a:pPr>
            <a:r>
              <a:rPr lang="fr-CA" sz="850" dirty="0"/>
              <a:t>Pédiatrie (&lt; 18 ans) : CONTRAVE n’est pas indiqué pour utilisation chez les patients pédiatriques</a:t>
            </a:r>
            <a:endParaRPr lang="en-CA" sz="850" dirty="0"/>
          </a:p>
          <a:p>
            <a:pPr marL="0" indent="0">
              <a:buNone/>
            </a:pPr>
            <a:r>
              <a:rPr lang="fr-CA" sz="850" b="1" u="sng" dirty="0"/>
              <a:t>Contre-indications</a:t>
            </a:r>
            <a:r>
              <a:rPr lang="fr-CA" sz="850" b="1" dirty="0"/>
              <a:t> :</a:t>
            </a:r>
            <a:endParaRPr lang="en-CA" sz="850" b="1" dirty="0"/>
          </a:p>
          <a:p>
            <a:pPr marL="92075" indent="-92075">
              <a:spcBef>
                <a:spcPts val="200"/>
              </a:spcBef>
              <a:buClr>
                <a:schemeClr val="tx1"/>
              </a:buClr>
            </a:pPr>
            <a:r>
              <a:rPr lang="fr-CA" sz="850" dirty="0"/>
              <a:t>Hypertension non maîtrisée</a:t>
            </a:r>
            <a:endParaRPr lang="en-CA" sz="850" dirty="0"/>
          </a:p>
          <a:p>
            <a:pPr marL="92075" indent="-92075">
              <a:spcBef>
                <a:spcPts val="200"/>
              </a:spcBef>
              <a:buClr>
                <a:schemeClr val="tx1"/>
              </a:buClr>
            </a:pPr>
            <a:r>
              <a:rPr lang="fr-CA" sz="850" dirty="0"/>
              <a:t>Trouble convulsif ou antécédents de trouble convulsive</a:t>
            </a:r>
            <a:endParaRPr lang="en-CA" sz="850" dirty="0"/>
          </a:p>
          <a:p>
            <a:pPr marL="92075" indent="-92075">
              <a:spcBef>
                <a:spcPts val="200"/>
              </a:spcBef>
              <a:buClr>
                <a:schemeClr val="tx1"/>
              </a:buClr>
            </a:pPr>
            <a:r>
              <a:rPr lang="fr-CA" sz="850" dirty="0"/>
              <a:t>Utilisation d’autres produits contenant du chlorhydrate de </a:t>
            </a:r>
            <a:r>
              <a:rPr lang="fr-CA" sz="850" dirty="0" err="1"/>
              <a:t>bupropion</a:t>
            </a:r>
            <a:endParaRPr lang="en-CA" sz="850" dirty="0"/>
          </a:p>
          <a:p>
            <a:pPr marL="92075" indent="-92075">
              <a:spcBef>
                <a:spcPts val="200"/>
              </a:spcBef>
              <a:buClr>
                <a:schemeClr val="tx1"/>
              </a:buClr>
            </a:pPr>
            <a:r>
              <a:rPr lang="fr-CA" sz="850" dirty="0"/>
              <a:t>Diagnostic actuel ou antérieur de boulimie ou d’anorexie mentale</a:t>
            </a:r>
            <a:endParaRPr lang="en-CA" sz="850" dirty="0"/>
          </a:p>
          <a:p>
            <a:pPr marL="92075" indent="-92075">
              <a:spcBef>
                <a:spcPts val="200"/>
              </a:spcBef>
              <a:buClr>
                <a:schemeClr val="tx1"/>
              </a:buClr>
            </a:pPr>
            <a:r>
              <a:rPr lang="fr-CA" sz="850" dirty="0"/>
              <a:t>Utilisation chronique d’agonistes des opioïdes ou opiacés ou d’agonistes partiels, ou sevrage</a:t>
            </a:r>
            <a:br>
              <a:rPr lang="fr-CA" sz="850" dirty="0"/>
            </a:br>
            <a:r>
              <a:rPr lang="fr-CA" sz="850" dirty="0"/>
              <a:t>aigu des opiacés</a:t>
            </a:r>
            <a:endParaRPr lang="en-CA" sz="850" dirty="0"/>
          </a:p>
          <a:p>
            <a:pPr marL="92075" indent="-92075">
              <a:spcBef>
                <a:spcPts val="200"/>
              </a:spcBef>
              <a:buClr>
                <a:schemeClr val="tx1"/>
              </a:buClr>
            </a:pPr>
            <a:r>
              <a:rPr lang="fr-CA" sz="850" dirty="0"/>
              <a:t>Arrêt brutal de la consommation d’alcool ou de la prise de benzodiazépines ou d’autres sédatifs </a:t>
            </a:r>
            <a:br>
              <a:rPr lang="fr-CA" sz="850" dirty="0"/>
            </a:br>
            <a:r>
              <a:rPr lang="fr-CA" sz="850" dirty="0"/>
              <a:t>ou des antiépileptiques</a:t>
            </a:r>
            <a:endParaRPr lang="en-CA" sz="850" dirty="0"/>
          </a:p>
          <a:p>
            <a:pPr marL="92075" indent="-92075">
              <a:spcBef>
                <a:spcPts val="200"/>
              </a:spcBef>
              <a:buClr>
                <a:schemeClr val="tx1"/>
              </a:buClr>
            </a:pPr>
            <a:r>
              <a:rPr lang="fr-CA" sz="850" dirty="0"/>
              <a:t>Administration concomitante d’inhibiteurs de la monoamine oxydase (IMAO)</a:t>
            </a:r>
            <a:endParaRPr lang="en-CA" sz="850" dirty="0"/>
          </a:p>
          <a:p>
            <a:pPr marL="92075" indent="-92075">
              <a:spcBef>
                <a:spcPts val="200"/>
              </a:spcBef>
              <a:buClr>
                <a:schemeClr val="tx1"/>
              </a:buClr>
            </a:pPr>
            <a:r>
              <a:rPr lang="fr-CA" sz="850" dirty="0"/>
              <a:t>Administration concomitante de </a:t>
            </a:r>
            <a:r>
              <a:rPr lang="fr-CA" sz="850" dirty="0" err="1"/>
              <a:t>thioridazine</a:t>
            </a:r>
            <a:r>
              <a:rPr lang="fr-CA" sz="850" dirty="0"/>
              <a:t> (un antipsychotique)</a:t>
            </a:r>
            <a:endParaRPr lang="en-CA" sz="850" dirty="0"/>
          </a:p>
          <a:p>
            <a:pPr marL="92075" indent="-92075">
              <a:spcBef>
                <a:spcPts val="200"/>
              </a:spcBef>
              <a:buClr>
                <a:schemeClr val="tx1"/>
              </a:buClr>
            </a:pPr>
            <a:r>
              <a:rPr lang="fr-CA" sz="850" dirty="0"/>
              <a:t>Grossesse</a:t>
            </a:r>
            <a:endParaRPr lang="en-CA" sz="850" dirty="0"/>
          </a:p>
          <a:p>
            <a:pPr marL="92075" indent="-92075">
              <a:spcBef>
                <a:spcPts val="200"/>
              </a:spcBef>
              <a:buClr>
                <a:schemeClr val="tx1"/>
              </a:buClr>
            </a:pPr>
            <a:r>
              <a:rPr lang="fr-CA" sz="850" dirty="0"/>
              <a:t>Insuffisance hépatique grave</a:t>
            </a:r>
            <a:endParaRPr lang="en-CA" sz="850" dirty="0"/>
          </a:p>
          <a:p>
            <a:pPr marL="92075" indent="-92075">
              <a:spcBef>
                <a:spcPts val="200"/>
              </a:spcBef>
              <a:buClr>
                <a:schemeClr val="tx1"/>
              </a:buClr>
            </a:pPr>
            <a:r>
              <a:rPr lang="fr-CA" sz="850" dirty="0"/>
              <a:t>Insuffisance rénale terminale</a:t>
            </a:r>
            <a:endParaRPr lang="en-CA" sz="850" dirty="0"/>
          </a:p>
          <a:p>
            <a:pPr marL="0" indent="0">
              <a:buNone/>
            </a:pPr>
            <a:r>
              <a:rPr lang="fr-CA" sz="850" b="1" u="sng" dirty="0"/>
              <a:t>Mises en garde et précautions les plus importantes</a:t>
            </a:r>
            <a:r>
              <a:rPr lang="fr-CA" sz="850" b="1" dirty="0"/>
              <a:t> :</a:t>
            </a:r>
            <a:endParaRPr lang="en-CA" sz="850" b="1" dirty="0"/>
          </a:p>
          <a:p>
            <a:pPr marL="92075" indent="-92075">
              <a:spcBef>
                <a:spcPts val="200"/>
              </a:spcBef>
              <a:buClr>
                <a:schemeClr val="tx1"/>
              </a:buClr>
            </a:pPr>
            <a:r>
              <a:rPr lang="fr-CA" sz="850" b="1" dirty="0"/>
              <a:t>Association possible avec l’occurrence de changements comportementaux et émotifs, incluant l’automutilation : </a:t>
            </a:r>
            <a:r>
              <a:rPr lang="fr-CA" sz="850" dirty="0"/>
              <a:t>surveillez l’apparition d’idées suicidaires et de changements </a:t>
            </a:r>
            <a:br>
              <a:rPr lang="fr-CA" sz="850" dirty="0"/>
            </a:br>
            <a:r>
              <a:rPr lang="fr-CA" sz="850" dirty="0"/>
              <a:t>émotionnels et comportementaux de nature </a:t>
            </a:r>
            <a:r>
              <a:rPr lang="fr-CA" sz="850" dirty="0" err="1"/>
              <a:t>agitative</a:t>
            </a:r>
            <a:endParaRPr lang="fr-CA" sz="850" dirty="0"/>
          </a:p>
          <a:p>
            <a:pPr marL="92075" indent="-92075">
              <a:spcBef>
                <a:spcPts val="200"/>
              </a:spcBef>
              <a:buClr>
                <a:schemeClr val="tx1"/>
              </a:buClr>
            </a:pPr>
            <a:r>
              <a:rPr lang="fr-CA" sz="850" b="1" dirty="0"/>
              <a:t>Convulsions : </a:t>
            </a:r>
            <a:r>
              <a:rPr lang="fr-CA" sz="850" dirty="0"/>
              <a:t>afin de réduire au minimum le risque de convulsions, il ne faut pas dépasser la dose quotidienne maximale recommandée</a:t>
            </a:r>
          </a:p>
          <a:p>
            <a:pPr marL="92075" indent="-92075">
              <a:spcBef>
                <a:spcPts val="200"/>
              </a:spcBef>
              <a:buClr>
                <a:schemeClr val="tx1"/>
              </a:buClr>
            </a:pPr>
            <a:endParaRPr lang="fr-CA" sz="850" dirty="0"/>
          </a:p>
          <a:p>
            <a:pPr marL="92075" indent="-92075">
              <a:spcBef>
                <a:spcPts val="200"/>
              </a:spcBef>
              <a:buClr>
                <a:schemeClr val="tx1"/>
              </a:buClr>
            </a:pPr>
            <a:endParaRPr lang="fr-CA" sz="850" dirty="0"/>
          </a:p>
          <a:p>
            <a:pPr marL="92075" indent="-92075">
              <a:spcBef>
                <a:spcPts val="200"/>
              </a:spcBef>
              <a:buClr>
                <a:schemeClr val="tx1"/>
              </a:buClr>
            </a:pPr>
            <a:endParaRPr lang="fr-CA" sz="850" dirty="0"/>
          </a:p>
          <a:p>
            <a:pPr marL="92075" indent="-92075">
              <a:spcBef>
                <a:spcPts val="200"/>
              </a:spcBef>
              <a:buClr>
                <a:schemeClr val="tx1"/>
              </a:buClr>
            </a:pPr>
            <a:endParaRPr lang="fr-CA" sz="850" dirty="0"/>
          </a:p>
          <a:p>
            <a:pPr marL="0" indent="0">
              <a:buNone/>
            </a:pPr>
            <a:r>
              <a:rPr lang="fr-CA" sz="850" b="1" u="sng" dirty="0"/>
              <a:t>Autres mises en garde et précautions pertinentes</a:t>
            </a:r>
            <a:r>
              <a:rPr lang="fr-CA" sz="850" b="1" dirty="0"/>
              <a:t> :</a:t>
            </a:r>
            <a:endParaRPr lang="en-CA" sz="850" b="1" dirty="0"/>
          </a:p>
          <a:p>
            <a:pPr marL="92075" indent="-92075">
              <a:spcBef>
                <a:spcPts val="200"/>
              </a:spcBef>
              <a:buClr>
                <a:schemeClr val="tx1"/>
              </a:buClr>
            </a:pPr>
            <a:r>
              <a:rPr lang="fr-CA" sz="850" dirty="0"/>
              <a:t>Interférence avec des produits médicamenteux contenant des opioïdes, vulnérabilité au </a:t>
            </a:r>
            <a:br>
              <a:rPr lang="fr-CA" sz="850" dirty="0"/>
            </a:br>
            <a:r>
              <a:rPr lang="fr-CA" sz="850" dirty="0"/>
              <a:t>surdosage aux opioïdes et sevrage précipité des opioïdes </a:t>
            </a:r>
          </a:p>
          <a:p>
            <a:pPr marL="92075" indent="-92075">
              <a:spcBef>
                <a:spcPts val="200"/>
              </a:spcBef>
              <a:buClr>
                <a:schemeClr val="tx1"/>
              </a:buClr>
            </a:pPr>
            <a:r>
              <a:rPr lang="fr-CA" sz="850" dirty="0"/>
              <a:t>Augmentation de la pression artérielle ou de la fréquence cardiaque; CONTRAVE ne doit pas être </a:t>
            </a:r>
            <a:br>
              <a:rPr lang="fr-CA" sz="850" dirty="0"/>
            </a:br>
            <a:r>
              <a:rPr lang="fr-CA" sz="850" dirty="0"/>
              <a:t>administré aux patients atteints d’hypertension non maîtrisée et doit être utilisé avec prudence chez ceux </a:t>
            </a:r>
            <a:br>
              <a:rPr lang="fr-CA" sz="850" dirty="0"/>
            </a:br>
            <a:r>
              <a:rPr lang="fr-CA" sz="850" dirty="0"/>
              <a:t>dont l’hypertension est maîtrisée</a:t>
            </a:r>
          </a:p>
          <a:p>
            <a:pPr marL="92075" indent="-92075">
              <a:spcBef>
                <a:spcPts val="200"/>
              </a:spcBef>
              <a:buClr>
                <a:schemeClr val="tx1"/>
              </a:buClr>
            </a:pPr>
            <a:r>
              <a:rPr lang="fr-CA" sz="850" dirty="0"/>
              <a:t>Dépendance/tolérance</a:t>
            </a:r>
          </a:p>
          <a:p>
            <a:pPr marL="92075" indent="-92075">
              <a:spcBef>
                <a:spcPts val="200"/>
              </a:spcBef>
              <a:buClr>
                <a:schemeClr val="tx1"/>
              </a:buClr>
            </a:pPr>
            <a:r>
              <a:rPr lang="fr-CA" sz="850" dirty="0"/>
              <a:t>Risque d’hypoglycémie chez les patients atteints de diabète de type 2 sous traitement antidiabétique</a:t>
            </a:r>
          </a:p>
          <a:p>
            <a:pPr marL="92075" indent="-92075">
              <a:spcBef>
                <a:spcPts val="200"/>
              </a:spcBef>
              <a:buClr>
                <a:schemeClr val="tx1"/>
              </a:buClr>
            </a:pPr>
            <a:r>
              <a:rPr lang="fr-CA" sz="850" dirty="0" err="1"/>
              <a:t>Hépatotoxicité</a:t>
            </a:r>
            <a:r>
              <a:rPr lang="fr-CA" sz="850" dirty="0"/>
              <a:t>; l’utilisation de CONTRAVE doit être cessée en cas de symptômes ou de signes d’hépatite aiguë</a:t>
            </a:r>
          </a:p>
          <a:p>
            <a:pPr marL="92075" indent="-92075">
              <a:spcBef>
                <a:spcPts val="200"/>
              </a:spcBef>
              <a:buClr>
                <a:schemeClr val="tx1"/>
              </a:buClr>
            </a:pPr>
            <a:r>
              <a:rPr lang="fr-CA" sz="850" dirty="0"/>
              <a:t>Médicaments métabolisés par le CYP2D6; CONTRAVE ne doit pas être utilisé en association avec le </a:t>
            </a:r>
            <a:r>
              <a:rPr lang="fr-CA" sz="850" dirty="0" err="1"/>
              <a:t>tamoxifène</a:t>
            </a:r>
            <a:endParaRPr lang="fr-CA" sz="850" dirty="0"/>
          </a:p>
          <a:p>
            <a:pPr marL="92075" indent="-92075">
              <a:spcBef>
                <a:spcPts val="200"/>
              </a:spcBef>
              <a:buClr>
                <a:schemeClr val="tx1"/>
              </a:buClr>
            </a:pPr>
            <a:r>
              <a:rPr lang="fr-CA" sz="850" dirty="0"/>
              <a:t>Glaucome par fermeture de l’angle</a:t>
            </a:r>
          </a:p>
          <a:p>
            <a:pPr marL="92075" indent="-92075">
              <a:spcBef>
                <a:spcPts val="200"/>
              </a:spcBef>
              <a:buClr>
                <a:schemeClr val="tx1"/>
              </a:buClr>
            </a:pPr>
            <a:r>
              <a:rPr lang="fr-CA" sz="850" dirty="0"/>
              <a:t>Activation maniaque et hallucinations</a:t>
            </a:r>
          </a:p>
          <a:p>
            <a:pPr marL="92075" indent="-92075">
              <a:spcBef>
                <a:spcPts val="200"/>
              </a:spcBef>
              <a:buClr>
                <a:schemeClr val="tx1"/>
              </a:buClr>
            </a:pPr>
            <a:r>
              <a:rPr lang="fr-CA" sz="850" dirty="0"/>
              <a:t>Réactions allergiques</a:t>
            </a:r>
          </a:p>
          <a:p>
            <a:pPr marL="92075" indent="-92075">
              <a:spcBef>
                <a:spcPts val="200"/>
              </a:spcBef>
              <a:buClr>
                <a:schemeClr val="tx1"/>
              </a:buClr>
            </a:pPr>
            <a:r>
              <a:rPr lang="fr-CA" sz="850" dirty="0"/>
              <a:t>CONTRAVE ne devrait pas être utilisé par les femmes qui allaitent</a:t>
            </a:r>
          </a:p>
          <a:p>
            <a:pPr marL="92075" indent="-92075">
              <a:spcBef>
                <a:spcPts val="200"/>
              </a:spcBef>
              <a:buClr>
                <a:schemeClr val="tx1"/>
              </a:buClr>
            </a:pPr>
            <a:r>
              <a:rPr lang="fr-CA" sz="850" dirty="0"/>
              <a:t>Il faut surveiller de près les patients qui présentent une insuffisance hépatique ou rénale; l’ajustement posologique est nécessaire chez les patients atteints d’insuffisance hépatique légère à modérée et chez les patients atteints d’insuffisance rénale modérée à sévère</a:t>
            </a:r>
          </a:p>
          <a:p>
            <a:pPr marL="92075" indent="-92075">
              <a:spcBef>
                <a:spcPts val="200"/>
              </a:spcBef>
              <a:buClr>
                <a:schemeClr val="tx1"/>
              </a:buClr>
            </a:pPr>
            <a:r>
              <a:rPr lang="fr-CA" sz="850" dirty="0"/>
              <a:t>CONTRAVE contient du lactose</a:t>
            </a:r>
          </a:p>
          <a:p>
            <a:pPr marL="0" indent="0">
              <a:buNone/>
            </a:pPr>
            <a:r>
              <a:rPr lang="fr-CA" sz="850" b="1" u="sng" dirty="0"/>
              <a:t>Pour en savoir plus</a:t>
            </a:r>
            <a:r>
              <a:rPr lang="fr-CA" sz="850" b="1" dirty="0"/>
              <a:t> :</a:t>
            </a:r>
            <a:endParaRPr lang="en-CA" sz="850" b="1" dirty="0"/>
          </a:p>
          <a:p>
            <a:pPr marL="92075" indent="-92075">
              <a:spcBef>
                <a:spcPts val="200"/>
              </a:spcBef>
              <a:buClr>
                <a:schemeClr val="tx1"/>
              </a:buClr>
            </a:pPr>
            <a:r>
              <a:rPr lang="en-CA" sz="850" dirty="0"/>
              <a:t>Pour </a:t>
            </a:r>
            <a:r>
              <a:rPr lang="en-CA" sz="850" dirty="0" err="1"/>
              <a:t>obtenir</a:t>
            </a:r>
            <a:r>
              <a:rPr lang="en-CA" sz="850" dirty="0"/>
              <a:t> des </a:t>
            </a:r>
            <a:r>
              <a:rPr lang="en-CA" sz="850" dirty="0" err="1"/>
              <a:t>renseignements</a:t>
            </a:r>
            <a:r>
              <a:rPr lang="en-CA" sz="850" dirty="0"/>
              <a:t> </a:t>
            </a:r>
            <a:r>
              <a:rPr lang="en-CA" sz="850" dirty="0" err="1"/>
              <a:t>importants</a:t>
            </a:r>
            <a:r>
              <a:rPr lang="en-CA" sz="850" dirty="0"/>
              <a:t> sur les </a:t>
            </a:r>
            <a:r>
              <a:rPr lang="en-CA" sz="850" dirty="0" err="1"/>
              <a:t>effets</a:t>
            </a:r>
            <a:r>
              <a:rPr lang="en-CA" sz="850" dirty="0"/>
              <a:t> </a:t>
            </a:r>
            <a:r>
              <a:rPr lang="en-CA" sz="850" dirty="0" err="1"/>
              <a:t>indésirables</a:t>
            </a:r>
            <a:r>
              <a:rPr lang="en-CA" sz="850" dirty="0"/>
              <a:t>, les interactions </a:t>
            </a:r>
            <a:r>
              <a:rPr lang="en-CA" sz="850" dirty="0" err="1"/>
              <a:t>médicamenteuses</a:t>
            </a:r>
            <a:r>
              <a:rPr lang="en-CA" sz="850" dirty="0"/>
              <a:t> et </a:t>
            </a:r>
            <a:br>
              <a:rPr lang="en-CA" sz="850" dirty="0"/>
            </a:br>
            <a:r>
              <a:rPr lang="en-CA" sz="850" dirty="0"/>
              <a:t>la </a:t>
            </a:r>
            <a:r>
              <a:rPr lang="en-CA" sz="850" dirty="0" err="1"/>
              <a:t>posologie</a:t>
            </a:r>
            <a:r>
              <a:rPr lang="en-CA" sz="850" dirty="0"/>
              <a:t> qui </a:t>
            </a:r>
            <a:r>
              <a:rPr lang="en-CA" sz="850" dirty="0" err="1"/>
              <a:t>n’ont</a:t>
            </a:r>
            <a:r>
              <a:rPr lang="en-CA" sz="850" dirty="0"/>
              <a:t> pas </a:t>
            </a:r>
            <a:r>
              <a:rPr lang="en-CA" sz="850" dirty="0" err="1"/>
              <a:t>été</a:t>
            </a:r>
            <a:r>
              <a:rPr lang="en-CA" sz="850" dirty="0"/>
              <a:t> </a:t>
            </a:r>
            <a:r>
              <a:rPr lang="en-CA" sz="850" dirty="0" err="1"/>
              <a:t>abordés</a:t>
            </a:r>
            <a:r>
              <a:rPr lang="en-CA" sz="850" dirty="0"/>
              <a:t> dans le </a:t>
            </a:r>
            <a:r>
              <a:rPr lang="en-CA" sz="850" dirty="0" err="1"/>
              <a:t>présent</a:t>
            </a:r>
            <a:r>
              <a:rPr lang="en-CA" sz="850" dirty="0"/>
              <a:t> document, </a:t>
            </a:r>
            <a:r>
              <a:rPr lang="en-CA" sz="850" dirty="0" err="1"/>
              <a:t>veuillez</a:t>
            </a:r>
            <a:r>
              <a:rPr lang="en-CA" sz="850" dirty="0"/>
              <a:t> consulter la </a:t>
            </a:r>
            <a:r>
              <a:rPr lang="en-CA" sz="800" u="sng" dirty="0" err="1">
                <a:solidFill>
                  <a:schemeClr val="accent1"/>
                </a:solidFill>
                <a:hlinkClick r:id="rId2"/>
              </a:rPr>
              <a:t>monographie</a:t>
            </a:r>
            <a:r>
              <a:rPr lang="en-CA" sz="800" u="sng" dirty="0">
                <a:solidFill>
                  <a:schemeClr val="accent1"/>
                </a:solidFill>
                <a:hlinkClick r:id="rId2"/>
              </a:rPr>
              <a:t> de </a:t>
            </a:r>
            <a:r>
              <a:rPr lang="en-CA" sz="800" u="sng" dirty="0" err="1">
                <a:solidFill>
                  <a:schemeClr val="accent1"/>
                </a:solidFill>
                <a:hlinkClick r:id="rId2"/>
              </a:rPr>
              <a:t>produit</a:t>
            </a:r>
            <a:r>
              <a:rPr lang="en-CA" sz="800" dirty="0"/>
              <a:t>. </a:t>
            </a:r>
            <a:r>
              <a:rPr lang="en-CA" sz="850" dirty="0" err="1"/>
              <a:t>Vous</a:t>
            </a:r>
            <a:r>
              <a:rPr lang="en-CA" sz="850" dirty="0"/>
              <a:t> </a:t>
            </a:r>
            <a:r>
              <a:rPr lang="en-CA" sz="850" dirty="0" err="1"/>
              <a:t>pouvez</a:t>
            </a:r>
            <a:r>
              <a:rPr lang="en-CA" sz="850" dirty="0"/>
              <a:t> </a:t>
            </a:r>
            <a:r>
              <a:rPr lang="en-CA" sz="850" dirty="0" err="1"/>
              <a:t>également</a:t>
            </a:r>
            <a:r>
              <a:rPr lang="en-CA" sz="850" dirty="0"/>
              <a:t> </a:t>
            </a:r>
            <a:r>
              <a:rPr lang="en-CA" sz="850" dirty="0" err="1"/>
              <a:t>obtenir</a:t>
            </a:r>
            <a:r>
              <a:rPr lang="en-CA" sz="850" dirty="0"/>
              <a:t> la </a:t>
            </a:r>
            <a:r>
              <a:rPr lang="en-CA" sz="850" dirty="0" err="1"/>
              <a:t>monographie</a:t>
            </a:r>
            <a:r>
              <a:rPr lang="en-CA" sz="850" dirty="0"/>
              <a:t> de </a:t>
            </a:r>
            <a:r>
              <a:rPr lang="en-CA" sz="850" dirty="0" err="1"/>
              <a:t>produit</a:t>
            </a:r>
            <a:r>
              <a:rPr lang="en-CA" sz="850" dirty="0"/>
              <a:t> </a:t>
            </a:r>
            <a:r>
              <a:rPr lang="en-CA" sz="850" dirty="0" err="1"/>
              <a:t>en</a:t>
            </a:r>
            <a:r>
              <a:rPr lang="en-CA" sz="850" dirty="0"/>
              <a:t> </a:t>
            </a:r>
            <a:r>
              <a:rPr lang="en-CA" sz="850" dirty="0" err="1"/>
              <a:t>appelant</a:t>
            </a:r>
            <a:r>
              <a:rPr lang="en-CA" sz="850" dirty="0"/>
              <a:t> au 1-800-361-4261.</a:t>
            </a:r>
          </a:p>
          <a:p>
            <a:pPr marL="0" indent="0">
              <a:spcBef>
                <a:spcPts val="200"/>
              </a:spcBef>
              <a:buClr>
                <a:schemeClr val="tx1"/>
              </a:buClr>
              <a:buNone/>
            </a:pPr>
            <a:endParaRPr lang="en-CA" sz="850" b="1" dirty="0"/>
          </a:p>
          <a:p>
            <a:pPr marL="0" indent="0">
              <a:spcBef>
                <a:spcPts val="200"/>
              </a:spcBef>
              <a:buClr>
                <a:schemeClr val="tx1"/>
              </a:buClr>
              <a:buNone/>
            </a:pPr>
            <a:r>
              <a:rPr lang="en-US" sz="800" b="1" dirty="0" err="1"/>
              <a:t>Références</a:t>
            </a:r>
            <a:r>
              <a:rPr lang="en-US" sz="800" b="1" dirty="0"/>
              <a:t> : </a:t>
            </a:r>
          </a:p>
          <a:p>
            <a:pPr marL="139700" indent="-139700">
              <a:spcBef>
                <a:spcPts val="200"/>
              </a:spcBef>
              <a:buClr>
                <a:schemeClr val="tx1"/>
              </a:buClr>
              <a:buFont typeface="+mj-lt"/>
              <a:buAutoNum type="arabicPeriod"/>
            </a:pPr>
            <a:r>
              <a:rPr lang="en-CA" sz="800" dirty="0" err="1"/>
              <a:t>Monographie</a:t>
            </a:r>
            <a:r>
              <a:rPr lang="en-CA" sz="800" dirty="0"/>
              <a:t> de CONTRAVE. Bausch Health, Canada Inc. </a:t>
            </a:r>
          </a:p>
          <a:p>
            <a:pPr marL="139700" indent="-139700">
              <a:spcBef>
                <a:spcPts val="200"/>
              </a:spcBef>
              <a:buClr>
                <a:schemeClr val="tx1"/>
              </a:buClr>
              <a:buFont typeface="+mj-lt"/>
              <a:buAutoNum type="arabicPeriod"/>
            </a:pPr>
            <a:r>
              <a:rPr lang="en-US" sz="800" dirty="0"/>
              <a:t>Wharton S, Lau DCW, </a:t>
            </a:r>
            <a:r>
              <a:rPr lang="en-US" sz="800" dirty="0" err="1"/>
              <a:t>Vallis</a:t>
            </a:r>
            <a:r>
              <a:rPr lang="en-US" sz="800" dirty="0"/>
              <a:t> M </a:t>
            </a:r>
            <a:r>
              <a:rPr lang="en-US" sz="800" i="1" dirty="0"/>
              <a:t>et al</a:t>
            </a:r>
            <a:r>
              <a:rPr lang="en-US" sz="800" dirty="0"/>
              <a:t>. Obesity in adults: a clinical practice guidelines. </a:t>
            </a:r>
            <a:r>
              <a:rPr lang="en-US" sz="800" i="1" dirty="0"/>
              <a:t>CMAJ</a:t>
            </a:r>
            <a:r>
              <a:rPr lang="en-US" sz="800" dirty="0"/>
              <a:t> 2020;192:E875-91.</a:t>
            </a:r>
          </a:p>
          <a:p>
            <a:pPr marL="139700" indent="-139700">
              <a:spcBef>
                <a:spcPts val="200"/>
              </a:spcBef>
              <a:buClr>
                <a:schemeClr val="tx1"/>
              </a:buClr>
              <a:buFont typeface="+mj-lt"/>
              <a:buAutoNum type="arabicPeriod"/>
            </a:pPr>
            <a:r>
              <a:rPr lang="en-US" sz="800" dirty="0"/>
              <a:t>Kirk S, Ramos Salas X, </a:t>
            </a:r>
            <a:r>
              <a:rPr lang="en-US" sz="800" dirty="0" err="1"/>
              <a:t>Alberga</a:t>
            </a:r>
            <a:r>
              <a:rPr lang="en-US" sz="800" dirty="0"/>
              <a:t> AS, </a:t>
            </a:r>
            <a:r>
              <a:rPr lang="en-US" sz="800" dirty="0" err="1"/>
              <a:t>Russl</a:t>
            </a:r>
            <a:r>
              <a:rPr lang="en-US" sz="800" dirty="0"/>
              <a:t>-Mayhew S. </a:t>
            </a:r>
            <a:r>
              <a:rPr lang="en-US" sz="800" i="1" dirty="0" err="1"/>
              <a:t>Réduction</a:t>
            </a:r>
            <a:r>
              <a:rPr lang="en-US" sz="800" i="1" dirty="0"/>
              <a:t> des </a:t>
            </a:r>
            <a:r>
              <a:rPr lang="en-US" sz="800" i="1" dirty="0" err="1"/>
              <a:t>préjugés</a:t>
            </a:r>
            <a:r>
              <a:rPr lang="en-US" sz="800" i="1" dirty="0"/>
              <a:t> </a:t>
            </a:r>
            <a:r>
              <a:rPr lang="en-US" sz="800" i="1" dirty="0" err="1"/>
              <a:t>liés</a:t>
            </a:r>
            <a:r>
              <a:rPr lang="en-US" sz="800" i="1" dirty="0"/>
              <a:t> au </a:t>
            </a:r>
            <a:r>
              <a:rPr lang="en-US" sz="800" i="1" dirty="0" err="1"/>
              <a:t>poids</a:t>
            </a:r>
            <a:r>
              <a:rPr lang="en-US" sz="800" i="1" dirty="0"/>
              <a:t> dans la gestion de </a:t>
            </a:r>
            <a:r>
              <a:rPr lang="en-US" sz="800" i="1" dirty="0" err="1"/>
              <a:t>l’obésité</a:t>
            </a:r>
            <a:r>
              <a:rPr lang="en-US" sz="800" i="1" dirty="0"/>
              <a:t>, les pratiques et les politiques relatives </a:t>
            </a:r>
            <a:r>
              <a:rPr lang="en-US" sz="800" i="1" dirty="0" err="1"/>
              <a:t>à</a:t>
            </a:r>
            <a:r>
              <a:rPr lang="en-US" sz="800" i="1" dirty="0"/>
              <a:t> </a:t>
            </a:r>
            <a:r>
              <a:rPr lang="en-US" sz="800" i="1" dirty="0" err="1"/>
              <a:t>cette</a:t>
            </a:r>
            <a:r>
              <a:rPr lang="en-US" sz="800" i="1" dirty="0"/>
              <a:t> </a:t>
            </a:r>
            <a:r>
              <a:rPr lang="en-US" sz="800" i="1" dirty="0" err="1"/>
              <a:t>dernière</a:t>
            </a:r>
            <a:r>
              <a:rPr lang="en-US" sz="800" dirty="0"/>
              <a:t>. Disponible au : https://</a:t>
            </a:r>
            <a:r>
              <a:rPr lang="en-US" sz="800" dirty="0" err="1"/>
              <a:t>obesitycanada.ca</a:t>
            </a:r>
            <a:r>
              <a:rPr lang="en-US" sz="800" dirty="0"/>
              <a:t>/</a:t>
            </a:r>
            <a:r>
              <a:rPr lang="en-US" sz="800" dirty="0" err="1"/>
              <a:t>fr</a:t>
            </a:r>
            <a:r>
              <a:rPr lang="en-US" sz="800" dirty="0"/>
              <a:t>/</a:t>
            </a:r>
            <a:r>
              <a:rPr lang="en-US" sz="800" dirty="0" err="1"/>
              <a:t>deslignesdirectrices</a:t>
            </a:r>
            <a:r>
              <a:rPr lang="en-US" sz="800" dirty="0"/>
              <a:t>/</a:t>
            </a:r>
            <a:r>
              <a:rPr lang="en-US" sz="800" dirty="0" err="1"/>
              <a:t>prejuges</a:t>
            </a:r>
            <a:r>
              <a:rPr lang="en-US" sz="800" dirty="0"/>
              <a:t>/. </a:t>
            </a:r>
            <a:r>
              <a:rPr lang="en-US" sz="800" dirty="0" err="1"/>
              <a:t>Consulté</a:t>
            </a:r>
            <a:r>
              <a:rPr lang="en-US" sz="800" dirty="0"/>
              <a:t> le 8 </a:t>
            </a:r>
            <a:r>
              <a:rPr lang="en-US" sz="800" dirty="0" err="1"/>
              <a:t>décembre</a:t>
            </a:r>
            <a:r>
              <a:rPr lang="en-US" sz="800" dirty="0"/>
              <a:t> 2020.</a:t>
            </a:r>
          </a:p>
          <a:p>
            <a:pPr marL="139700" indent="-139700">
              <a:spcBef>
                <a:spcPts val="200"/>
              </a:spcBef>
              <a:buClr>
                <a:schemeClr val="tx1"/>
              </a:buClr>
              <a:buFont typeface="+mj-lt"/>
              <a:buAutoNum type="arabicPeriod"/>
            </a:pPr>
            <a:r>
              <a:rPr lang="en-US" sz="800" dirty="0"/>
              <a:t>Pedersen SD, </a:t>
            </a:r>
            <a:r>
              <a:rPr lang="en-US" sz="800" dirty="0" err="1"/>
              <a:t>Manjoo</a:t>
            </a:r>
            <a:r>
              <a:rPr lang="en-US" sz="800" dirty="0"/>
              <a:t> P, Wharton S. </a:t>
            </a:r>
            <a:r>
              <a:rPr lang="en-US" sz="800" dirty="0" err="1"/>
              <a:t>Lignes</a:t>
            </a:r>
            <a:r>
              <a:rPr lang="en-US" sz="800" dirty="0"/>
              <a:t> directrices </a:t>
            </a:r>
            <a:r>
              <a:rPr lang="en-US" sz="800" dirty="0" err="1"/>
              <a:t>canadiennes</a:t>
            </a:r>
            <a:r>
              <a:rPr lang="en-US" sz="800" dirty="0"/>
              <a:t> de pratique </a:t>
            </a:r>
            <a:r>
              <a:rPr lang="en-US" sz="800" dirty="0" err="1"/>
              <a:t>clinique</a:t>
            </a:r>
            <a:r>
              <a:rPr lang="en-US" sz="800" dirty="0"/>
              <a:t> de </a:t>
            </a:r>
            <a:r>
              <a:rPr lang="en-US" sz="800" dirty="0" err="1"/>
              <a:t>l’obésité</a:t>
            </a:r>
            <a:r>
              <a:rPr lang="en-US" sz="800" dirty="0"/>
              <a:t> chez </a:t>
            </a:r>
            <a:r>
              <a:rPr lang="en-US" sz="800" dirty="0" err="1"/>
              <a:t>l’adulte</a:t>
            </a:r>
            <a:r>
              <a:rPr lang="en-US" sz="800" dirty="0"/>
              <a:t>. </a:t>
            </a:r>
            <a:r>
              <a:rPr lang="en-US" sz="800" i="1" dirty="0" err="1"/>
              <a:t>Pharmacothérapie</a:t>
            </a:r>
            <a:r>
              <a:rPr lang="en-US" sz="800" i="1" dirty="0"/>
              <a:t> et gestion de </a:t>
            </a:r>
            <a:r>
              <a:rPr lang="en-US" sz="800" i="1" dirty="0" err="1"/>
              <a:t>l’obésité</a:t>
            </a:r>
            <a:r>
              <a:rPr lang="en-US" sz="800" dirty="0"/>
              <a:t>. Disponible au : https://</a:t>
            </a:r>
            <a:r>
              <a:rPr lang="en-US" sz="800" dirty="0" err="1"/>
              <a:t>obesitycanada.ca</a:t>
            </a:r>
            <a:r>
              <a:rPr lang="en-US" sz="800" dirty="0"/>
              <a:t>/</a:t>
            </a:r>
            <a:r>
              <a:rPr lang="en-US" sz="800" dirty="0" err="1"/>
              <a:t>fr</a:t>
            </a:r>
            <a:r>
              <a:rPr lang="en-US" sz="800" dirty="0"/>
              <a:t>/</a:t>
            </a:r>
            <a:r>
              <a:rPr lang="en-US" sz="800" dirty="0" err="1"/>
              <a:t>deslignesdirectrices</a:t>
            </a:r>
            <a:r>
              <a:rPr lang="en-US" sz="800" dirty="0"/>
              <a:t>/</a:t>
            </a:r>
            <a:r>
              <a:rPr lang="en-US" sz="800" dirty="0" err="1"/>
              <a:t>pharmacologie</a:t>
            </a:r>
            <a:r>
              <a:rPr lang="en-US" sz="800" dirty="0"/>
              <a:t>/. </a:t>
            </a:r>
            <a:r>
              <a:rPr lang="en-US" sz="800" dirty="0" err="1"/>
              <a:t>Consulté</a:t>
            </a:r>
            <a:r>
              <a:rPr lang="en-US" sz="800" dirty="0"/>
              <a:t> le 26 </a:t>
            </a:r>
            <a:r>
              <a:rPr lang="en-US" sz="800" dirty="0" err="1"/>
              <a:t>octobre</a:t>
            </a:r>
            <a:r>
              <a:rPr lang="en-US" sz="800" dirty="0"/>
              <a:t> 2020.</a:t>
            </a:r>
          </a:p>
        </p:txBody>
      </p:sp>
      <p:sp>
        <p:nvSpPr>
          <p:cNvPr id="5" name="Content Placeholder 4">
            <a:extLst>
              <a:ext uri="{FF2B5EF4-FFF2-40B4-BE49-F238E27FC236}">
                <a16:creationId xmlns:a16="http://schemas.microsoft.com/office/drawing/2014/main" id="{0C8DA134-5277-1E48-AF42-01043AC745AB}"/>
              </a:ext>
            </a:extLst>
          </p:cNvPr>
          <p:cNvSpPr>
            <a:spLocks noGrp="1"/>
          </p:cNvSpPr>
          <p:nvPr>
            <p:ph sz="quarter" idx="14"/>
          </p:nvPr>
        </p:nvSpPr>
        <p:spPr>
          <a:xfrm>
            <a:off x="597363" y="5128029"/>
            <a:ext cx="5159248" cy="472814"/>
          </a:xfrm>
        </p:spPr>
        <p:txBody>
          <a:bodyPr/>
          <a:lstStyle/>
          <a:p>
            <a:r>
              <a:rPr lang="en-CA" sz="700" dirty="0"/>
              <a:t>CONTRAVE et le logo CONTRAVE </a:t>
            </a:r>
            <a:r>
              <a:rPr lang="en-CA" sz="700" dirty="0" err="1"/>
              <a:t>sont</a:t>
            </a:r>
            <a:r>
              <a:rPr lang="en-CA" sz="700" dirty="0"/>
              <a:t> des marques </a:t>
            </a:r>
            <a:r>
              <a:rPr lang="en-CA" sz="700" dirty="0" err="1"/>
              <a:t>déposées</a:t>
            </a:r>
            <a:r>
              <a:rPr lang="en-CA" sz="700" dirty="0"/>
              <a:t> de </a:t>
            </a:r>
            <a:r>
              <a:rPr lang="en-CA" sz="700" dirty="0" err="1"/>
              <a:t>Nalpropion</a:t>
            </a:r>
            <a:r>
              <a:rPr lang="en-CA" sz="700" dirty="0"/>
              <a:t> Pharmaceuticals, Inc. </a:t>
            </a:r>
            <a:r>
              <a:rPr lang="en-CA" sz="700" dirty="0" err="1"/>
              <a:t>utilisées</a:t>
            </a:r>
            <a:r>
              <a:rPr lang="en-CA" sz="700" dirty="0"/>
              <a:t> sous licence.</a:t>
            </a:r>
          </a:p>
          <a:p>
            <a:r>
              <a:rPr lang="en-CA" sz="700" dirty="0"/>
              <a:t>© 2021 Bausch Health, Canada Inc., Laval (Québec) H7L 4A8. </a:t>
            </a:r>
            <a:r>
              <a:rPr lang="en-CA" sz="700" dirty="0" err="1"/>
              <a:t>Tous</a:t>
            </a:r>
            <a:r>
              <a:rPr lang="en-CA" sz="700" dirty="0"/>
              <a:t> droits </a:t>
            </a:r>
            <a:r>
              <a:rPr lang="en-CA" sz="700" dirty="0" err="1"/>
              <a:t>réservés</a:t>
            </a:r>
            <a:r>
              <a:rPr lang="en-CA" sz="700" dirty="0"/>
              <a:t>.</a:t>
            </a:r>
          </a:p>
          <a:p>
            <a:r>
              <a:rPr lang="en-CA" sz="700" dirty="0" err="1"/>
              <a:t>L’information</a:t>
            </a:r>
            <a:r>
              <a:rPr lang="en-CA" sz="700" dirty="0"/>
              <a:t> </a:t>
            </a:r>
            <a:r>
              <a:rPr lang="en-CA" sz="700" dirty="0" err="1"/>
              <a:t>est</a:t>
            </a:r>
            <a:r>
              <a:rPr lang="en-CA" sz="700" dirty="0"/>
              <a:t> </a:t>
            </a:r>
            <a:r>
              <a:rPr lang="en-CA" sz="700" dirty="0" err="1"/>
              <a:t>destinée</a:t>
            </a:r>
            <a:r>
              <a:rPr lang="en-CA" sz="700" dirty="0"/>
              <a:t> </a:t>
            </a:r>
            <a:r>
              <a:rPr lang="en-CA" sz="700" dirty="0" err="1"/>
              <a:t>uniquement</a:t>
            </a:r>
            <a:r>
              <a:rPr lang="en-CA" sz="700" dirty="0"/>
              <a:t> aux </a:t>
            </a:r>
            <a:r>
              <a:rPr lang="en-CA" sz="700" dirty="0" err="1"/>
              <a:t>résidents</a:t>
            </a:r>
            <a:r>
              <a:rPr lang="en-CA" sz="700" dirty="0"/>
              <a:t> du Canada.</a:t>
            </a:r>
          </a:p>
        </p:txBody>
      </p:sp>
      <p:grpSp>
        <p:nvGrpSpPr>
          <p:cNvPr id="6" name="Group 5">
            <a:extLst>
              <a:ext uri="{FF2B5EF4-FFF2-40B4-BE49-F238E27FC236}">
                <a16:creationId xmlns:a16="http://schemas.microsoft.com/office/drawing/2014/main" id="{5A74D33B-EC7B-F949-8836-80E6F1EE9AE7}"/>
              </a:ext>
            </a:extLst>
          </p:cNvPr>
          <p:cNvGrpSpPr/>
          <p:nvPr/>
        </p:nvGrpSpPr>
        <p:grpSpPr>
          <a:xfrm>
            <a:off x="621343" y="5801349"/>
            <a:ext cx="10801205" cy="925717"/>
            <a:chOff x="621343" y="5732531"/>
            <a:chExt cx="10801205" cy="925717"/>
          </a:xfrm>
        </p:grpSpPr>
        <p:pic>
          <p:nvPicPr>
            <p:cNvPr id="7" name="Picture 6">
              <a:extLst>
                <a:ext uri="{FF2B5EF4-FFF2-40B4-BE49-F238E27FC236}">
                  <a16:creationId xmlns:a16="http://schemas.microsoft.com/office/drawing/2014/main" id="{CB47A194-DAD7-B34F-8396-26B2CC3FA6D2}"/>
                </a:ext>
              </a:extLst>
            </p:cNvPr>
            <p:cNvPicPr>
              <a:picLocks noChangeAspect="1"/>
            </p:cNvPicPr>
            <p:nvPr/>
          </p:nvPicPr>
          <p:blipFill>
            <a:blip r:embed="rId3"/>
            <a:srcRect/>
            <a:stretch/>
          </p:blipFill>
          <p:spPr>
            <a:xfrm>
              <a:off x="621343" y="5732531"/>
              <a:ext cx="1601960" cy="866994"/>
            </a:xfrm>
            <a:prstGeom prst="rect">
              <a:avLst/>
            </a:prstGeom>
          </p:spPr>
        </p:pic>
        <p:pic>
          <p:nvPicPr>
            <p:cNvPr id="8" name="Content Placeholder 6">
              <a:extLst>
                <a:ext uri="{FF2B5EF4-FFF2-40B4-BE49-F238E27FC236}">
                  <a16:creationId xmlns:a16="http://schemas.microsoft.com/office/drawing/2014/main" id="{806CC760-0797-6141-BC73-3E453D24E815}"/>
                </a:ext>
              </a:extLst>
            </p:cNvPr>
            <p:cNvPicPr>
              <a:picLocks noChangeAspect="1"/>
            </p:cNvPicPr>
            <p:nvPr/>
          </p:nvPicPr>
          <p:blipFill>
            <a:blip r:embed="rId4"/>
            <a:srcRect/>
            <a:stretch/>
          </p:blipFill>
          <p:spPr>
            <a:xfrm>
              <a:off x="3389593" y="6312099"/>
              <a:ext cx="2044089" cy="346149"/>
            </a:xfrm>
            <a:prstGeom prst="rect">
              <a:avLst/>
            </a:prstGeom>
          </p:spPr>
        </p:pic>
        <p:pic>
          <p:nvPicPr>
            <p:cNvPr id="9" name="Picture 8" descr="Qr code&#10;&#10;Description automatically generated with medium confidence">
              <a:extLst>
                <a:ext uri="{FF2B5EF4-FFF2-40B4-BE49-F238E27FC236}">
                  <a16:creationId xmlns:a16="http://schemas.microsoft.com/office/drawing/2014/main" id="{33775F4C-C057-D640-B6E1-808A59A6A52C}"/>
                </a:ext>
              </a:extLst>
            </p:cNvPr>
            <p:cNvPicPr>
              <a:picLocks noChangeAspect="1"/>
            </p:cNvPicPr>
            <p:nvPr/>
          </p:nvPicPr>
          <p:blipFill>
            <a:blip r:embed="rId5"/>
            <a:stretch>
              <a:fillRect/>
            </a:stretch>
          </p:blipFill>
          <p:spPr>
            <a:xfrm>
              <a:off x="9032732" y="6334458"/>
              <a:ext cx="2389816" cy="233591"/>
            </a:xfrm>
            <a:prstGeom prst="rect">
              <a:avLst/>
            </a:prstGeom>
          </p:spPr>
        </p:pic>
        <p:pic>
          <p:nvPicPr>
            <p:cNvPr id="11" name="Picture 10">
              <a:extLst>
                <a:ext uri="{FF2B5EF4-FFF2-40B4-BE49-F238E27FC236}">
                  <a16:creationId xmlns:a16="http://schemas.microsoft.com/office/drawing/2014/main" id="{2A0BEBF0-97E4-E347-96D4-5DC9F7192107}"/>
                </a:ext>
              </a:extLst>
            </p:cNvPr>
            <p:cNvPicPr>
              <a:picLocks noChangeAspect="1"/>
            </p:cNvPicPr>
            <p:nvPr/>
          </p:nvPicPr>
          <p:blipFill>
            <a:blip r:embed="rId6"/>
            <a:srcRect/>
            <a:stretch/>
          </p:blipFill>
          <p:spPr>
            <a:xfrm>
              <a:off x="6599972" y="6103555"/>
              <a:ext cx="1266469" cy="461806"/>
            </a:xfrm>
            <a:prstGeom prst="rect">
              <a:avLst/>
            </a:prstGeom>
          </p:spPr>
        </p:pic>
      </p:grpSp>
    </p:spTree>
    <p:extLst>
      <p:ext uri="{BB962C8B-B14F-4D97-AF65-F5344CB8AC3E}">
        <p14:creationId xmlns:p14="http://schemas.microsoft.com/office/powerpoint/2010/main" val="1325423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C5E3B75-8A8B-004E-95F1-A5A9ADE027C9}"/>
              </a:ext>
            </a:extLst>
          </p:cNvPr>
          <p:cNvSpPr/>
          <p:nvPr/>
        </p:nvSpPr>
        <p:spPr>
          <a:xfrm>
            <a:off x="387457" y="859537"/>
            <a:ext cx="11414501" cy="4315967"/>
          </a:xfrm>
          <a:prstGeom prst="roundRect">
            <a:avLst>
              <a:gd name="adj" fmla="val 116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2669D3-57AA-BA49-AC00-CA76614AE579}"/>
              </a:ext>
            </a:extLst>
          </p:cNvPr>
          <p:cNvSpPr>
            <a:spLocks noGrp="1"/>
          </p:cNvSpPr>
          <p:nvPr>
            <p:ph type="ctrTitle"/>
          </p:nvPr>
        </p:nvSpPr>
        <p:spPr>
          <a:xfrm>
            <a:off x="4429430" y="1778201"/>
            <a:ext cx="6543370" cy="1413984"/>
          </a:xfrm>
          <a:prstGeom prst="roundRect">
            <a:avLst>
              <a:gd name="adj" fmla="val 0"/>
            </a:avLst>
          </a:prstGeom>
          <a:noFill/>
        </p:spPr>
        <p:txBody>
          <a:bodyPr/>
          <a:lstStyle/>
          <a:p>
            <a:r>
              <a:rPr lang="fr-CA" sz="2800" dirty="0">
                <a:solidFill>
                  <a:srgbClr val="850C70"/>
                </a:solidFill>
              </a:rPr>
              <a:t>Un agent anti-obésité </a:t>
            </a:r>
            <a:r>
              <a:rPr lang="fr-CA" sz="2800" b="0" dirty="0">
                <a:solidFill>
                  <a:srgbClr val="850C70"/>
                </a:solidFill>
              </a:rPr>
              <a:t>pour la prise en charge du poids à long terme</a:t>
            </a:r>
            <a:r>
              <a:rPr lang="fr-CA" sz="2800" b="0" baseline="30000" dirty="0">
                <a:solidFill>
                  <a:srgbClr val="850C70"/>
                </a:solidFill>
              </a:rPr>
              <a:t>1</a:t>
            </a:r>
            <a:r>
              <a:rPr lang="fr-CA" sz="2800" b="0" dirty="0">
                <a:solidFill>
                  <a:srgbClr val="850C70"/>
                </a:solidFill>
              </a:rPr>
              <a:t> </a:t>
            </a:r>
            <a:endParaRPr lang="en-US" sz="2800" b="0" baseline="30000" dirty="0">
              <a:solidFill>
                <a:srgbClr val="850C70"/>
              </a:solidFill>
            </a:endParaRPr>
          </a:p>
        </p:txBody>
      </p:sp>
      <p:grpSp>
        <p:nvGrpSpPr>
          <p:cNvPr id="5" name="Group 4">
            <a:extLst>
              <a:ext uri="{FF2B5EF4-FFF2-40B4-BE49-F238E27FC236}">
                <a16:creationId xmlns:a16="http://schemas.microsoft.com/office/drawing/2014/main" id="{79A3C9CE-2209-0A40-9897-FB0D81FBEA23}"/>
              </a:ext>
            </a:extLst>
          </p:cNvPr>
          <p:cNvGrpSpPr/>
          <p:nvPr/>
        </p:nvGrpSpPr>
        <p:grpSpPr>
          <a:xfrm>
            <a:off x="1536515" y="3195707"/>
            <a:ext cx="9118970" cy="1748826"/>
            <a:chOff x="839788" y="3460756"/>
            <a:chExt cx="9118970" cy="1347221"/>
          </a:xfrm>
        </p:grpSpPr>
        <p:sp>
          <p:nvSpPr>
            <p:cNvPr id="4" name="Rounded Rectangle 3">
              <a:extLst>
                <a:ext uri="{FF2B5EF4-FFF2-40B4-BE49-F238E27FC236}">
                  <a16:creationId xmlns:a16="http://schemas.microsoft.com/office/drawing/2014/main" id="{ACD3A94D-E454-534C-A798-257BB0F7A744}"/>
                </a:ext>
              </a:extLst>
            </p:cNvPr>
            <p:cNvSpPr/>
            <p:nvPr/>
          </p:nvSpPr>
          <p:spPr>
            <a:xfrm>
              <a:off x="938107" y="3549248"/>
              <a:ext cx="9020651" cy="1258729"/>
            </a:xfrm>
            <a:prstGeom prst="roundRect">
              <a:avLst>
                <a:gd name="adj" fmla="val 24259"/>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accent2"/>
                </a:solidFill>
              </a:endParaRPr>
            </a:p>
          </p:txBody>
        </p:sp>
        <p:sp>
          <p:nvSpPr>
            <p:cNvPr id="3" name="Rounded Rectangle 2">
              <a:extLst>
                <a:ext uri="{FF2B5EF4-FFF2-40B4-BE49-F238E27FC236}">
                  <a16:creationId xmlns:a16="http://schemas.microsoft.com/office/drawing/2014/main" id="{6D69BE04-1E14-9944-ABF7-C1DF4D1EF3D1}"/>
                </a:ext>
              </a:extLst>
            </p:cNvPr>
            <p:cNvSpPr/>
            <p:nvPr/>
          </p:nvSpPr>
          <p:spPr>
            <a:xfrm>
              <a:off x="839788" y="3460756"/>
              <a:ext cx="9020650" cy="1258729"/>
            </a:xfrm>
            <a:prstGeom prst="roundRect">
              <a:avLst>
                <a:gd name="adj" fmla="val 24259"/>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a:solidFill>
                    <a:schemeClr val="accent2"/>
                  </a:solidFill>
                </a:rPr>
                <a:t>L’association</a:t>
              </a:r>
              <a:r>
                <a:rPr lang="fr-CA" sz="1400" b="1" dirty="0">
                  <a:solidFill>
                    <a:schemeClr val="accent2"/>
                  </a:solidFill>
                </a:rPr>
                <a:t> </a:t>
              </a:r>
              <a:r>
                <a:rPr lang="fr-CA" sz="1400" b="1" dirty="0" err="1">
                  <a:solidFill>
                    <a:schemeClr val="accent2"/>
                  </a:solidFill>
                </a:rPr>
                <a:t>naltrexone</a:t>
              </a:r>
              <a:r>
                <a:rPr lang="fr-CA" sz="1400" b="1" dirty="0">
                  <a:solidFill>
                    <a:schemeClr val="accent2"/>
                  </a:solidFill>
                </a:rPr>
                <a:t>/</a:t>
              </a:r>
              <a:r>
                <a:rPr lang="fr-CA" sz="1400" b="1" dirty="0" err="1">
                  <a:solidFill>
                    <a:schemeClr val="accent2"/>
                  </a:solidFill>
                </a:rPr>
                <a:t>bupropion</a:t>
              </a:r>
              <a:r>
                <a:rPr lang="fr-CA" sz="1400" b="1" dirty="0">
                  <a:solidFill>
                    <a:schemeClr val="accent2"/>
                  </a:solidFill>
                </a:rPr>
                <a:t> </a:t>
              </a:r>
              <a:r>
                <a:rPr lang="fr-CA" sz="1400" dirty="0">
                  <a:solidFill>
                    <a:schemeClr val="accent2"/>
                  </a:solidFill>
                </a:rPr>
                <a:t>est une option recommandée, en complément d’une thérapie nutritionnelle médicale, d’une augmentation de l’activité physique et d’interventions psychologiques, </a:t>
              </a:r>
              <a:br>
                <a:rPr lang="fr-CA" sz="1400" dirty="0">
                  <a:solidFill>
                    <a:schemeClr val="accent2"/>
                  </a:solidFill>
                </a:rPr>
              </a:br>
              <a:r>
                <a:rPr lang="fr-CA" sz="1400" dirty="0">
                  <a:solidFill>
                    <a:schemeClr val="accent2"/>
                  </a:solidFill>
                </a:rPr>
                <a:t>chez les personnes ayant un IMC ≥ 30 kg/m</a:t>
              </a:r>
              <a:r>
                <a:rPr lang="fr-CA" sz="1400" baseline="30000" dirty="0">
                  <a:solidFill>
                    <a:schemeClr val="accent2"/>
                  </a:solidFill>
                </a:rPr>
                <a:t>2</a:t>
              </a:r>
              <a:r>
                <a:rPr lang="fr-CA" sz="1400" dirty="0">
                  <a:solidFill>
                    <a:schemeClr val="accent2"/>
                  </a:solidFill>
                </a:rPr>
                <a:t>, ou chez les personnes ayant un IMC ≥ 27 kg/m</a:t>
              </a:r>
              <a:r>
                <a:rPr lang="fr-CA" sz="1400" baseline="30000" dirty="0">
                  <a:solidFill>
                    <a:schemeClr val="accent2"/>
                  </a:solidFill>
                </a:rPr>
                <a:t>2</a:t>
              </a:r>
              <a:r>
                <a:rPr lang="fr-CA" sz="1400" dirty="0">
                  <a:solidFill>
                    <a:schemeClr val="accent2"/>
                  </a:solidFill>
                </a:rPr>
                <a:t> </a:t>
              </a:r>
              <a:br>
                <a:rPr lang="fr-CA" sz="1400" dirty="0">
                  <a:solidFill>
                    <a:schemeClr val="accent2"/>
                  </a:solidFill>
                </a:rPr>
              </a:br>
              <a:r>
                <a:rPr lang="fr-CA" sz="1400" dirty="0">
                  <a:solidFill>
                    <a:schemeClr val="accent2"/>
                  </a:solidFill>
                </a:rPr>
                <a:t>présentant des comorbidités liées à l’adiposité.</a:t>
              </a:r>
              <a:r>
                <a:rPr lang="en-CA" sz="1400" dirty="0">
                  <a:solidFill>
                    <a:schemeClr val="accent2"/>
                  </a:solidFill>
                </a:rPr>
                <a:t> </a:t>
              </a:r>
            </a:p>
            <a:p>
              <a:pPr algn="ctr"/>
              <a:r>
                <a:rPr lang="fr-CA" sz="1100" i="1" dirty="0">
                  <a:solidFill>
                    <a:schemeClr val="accent2"/>
                  </a:solidFill>
                </a:rPr>
                <a:t>~D’après les lignes directrices canadiennes de pratique clinique de l’obésité 2020</a:t>
              </a:r>
              <a:r>
                <a:rPr lang="fr-CA" sz="1100" i="1" baseline="30000" dirty="0">
                  <a:solidFill>
                    <a:schemeClr val="accent2"/>
                  </a:solidFill>
                </a:rPr>
                <a:t>4</a:t>
              </a:r>
            </a:p>
            <a:p>
              <a:pPr algn="ctr"/>
              <a:r>
                <a:rPr lang="fr-CA" sz="1100" dirty="0">
                  <a:solidFill>
                    <a:schemeClr val="accent2"/>
                  </a:solidFill>
                </a:rPr>
                <a:t>Veuillez vous reporter aux lignes directrices pour connaître les recommandations complètes.</a:t>
              </a:r>
              <a:endParaRPr lang="en-CA" sz="1100" dirty="0">
                <a:solidFill>
                  <a:schemeClr val="accent2"/>
                </a:solidFill>
              </a:endParaRPr>
            </a:p>
          </p:txBody>
        </p:sp>
      </p:grpSp>
      <p:pic>
        <p:nvPicPr>
          <p:cNvPr id="8" name="Picture 7">
            <a:extLst>
              <a:ext uri="{FF2B5EF4-FFF2-40B4-BE49-F238E27FC236}">
                <a16:creationId xmlns:a16="http://schemas.microsoft.com/office/drawing/2014/main" id="{9AEC34B0-A7F0-D94D-AE1A-CF02AE16B752}"/>
              </a:ext>
            </a:extLst>
          </p:cNvPr>
          <p:cNvPicPr>
            <a:picLocks noChangeAspect="1"/>
          </p:cNvPicPr>
          <p:nvPr/>
        </p:nvPicPr>
        <p:blipFill>
          <a:blip r:embed="rId2"/>
          <a:srcRect/>
          <a:stretch/>
        </p:blipFill>
        <p:spPr>
          <a:xfrm>
            <a:off x="1536515" y="1470714"/>
            <a:ext cx="2509200" cy="1358001"/>
          </a:xfrm>
          <a:prstGeom prst="rect">
            <a:avLst/>
          </a:prstGeom>
        </p:spPr>
      </p:pic>
    </p:spTree>
    <p:extLst>
      <p:ext uri="{BB962C8B-B14F-4D97-AF65-F5344CB8AC3E}">
        <p14:creationId xmlns:p14="http://schemas.microsoft.com/office/powerpoint/2010/main" val="1453007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BF36E6-E73A-A34A-85ED-E9A23F2D270D}"/>
              </a:ext>
            </a:extLst>
          </p:cNvPr>
          <p:cNvSpPr>
            <a:spLocks noGrp="1"/>
          </p:cNvSpPr>
          <p:nvPr>
            <p:ph type="title"/>
          </p:nvPr>
        </p:nvSpPr>
        <p:spPr/>
        <p:txBody>
          <a:bodyPr/>
          <a:lstStyle/>
          <a:p>
            <a:r>
              <a:rPr lang="fr-CA" sz="2200" dirty="0"/>
              <a:t>Un mode d’action à deux composants</a:t>
            </a:r>
            <a:r>
              <a:rPr lang="en-CA" sz="2200" b="0" baseline="30000" dirty="0"/>
              <a:t>1</a:t>
            </a:r>
            <a:r>
              <a:rPr lang="en-CA" sz="2200" b="0" dirty="0"/>
              <a:t>*</a:t>
            </a:r>
            <a:endParaRPr lang="en-US" sz="2200" b="0" dirty="0"/>
          </a:p>
        </p:txBody>
      </p:sp>
      <p:sp>
        <p:nvSpPr>
          <p:cNvPr id="5" name="Content Placeholder 4">
            <a:extLst>
              <a:ext uri="{FF2B5EF4-FFF2-40B4-BE49-F238E27FC236}">
                <a16:creationId xmlns:a16="http://schemas.microsoft.com/office/drawing/2014/main" id="{B58C57FE-9D8A-8A47-9B33-5CA8930D272C}"/>
              </a:ext>
            </a:extLst>
          </p:cNvPr>
          <p:cNvSpPr>
            <a:spLocks noGrp="1"/>
          </p:cNvSpPr>
          <p:nvPr>
            <p:ph idx="1"/>
          </p:nvPr>
        </p:nvSpPr>
        <p:spPr>
          <a:xfrm>
            <a:off x="2089200" y="3547211"/>
            <a:ext cx="7766695" cy="604308"/>
          </a:xfrm>
        </p:spPr>
        <p:txBody>
          <a:bodyPr>
            <a:normAutofit/>
          </a:bodyPr>
          <a:lstStyle/>
          <a:p>
            <a:pPr marL="0" indent="0">
              <a:buNone/>
            </a:pPr>
            <a:r>
              <a:rPr lang="fr-CA" sz="1300" dirty="0"/>
              <a:t>Les effets neurochimiques exacts de CONTRAVE qui entraînent la perte de poids ne sont pas entièrement compris.</a:t>
            </a:r>
            <a:endParaRPr lang="en-CA" sz="1300" dirty="0"/>
          </a:p>
        </p:txBody>
      </p:sp>
      <p:sp>
        <p:nvSpPr>
          <p:cNvPr id="6" name="Text Placeholder 5">
            <a:extLst>
              <a:ext uri="{FF2B5EF4-FFF2-40B4-BE49-F238E27FC236}">
                <a16:creationId xmlns:a16="http://schemas.microsoft.com/office/drawing/2014/main" id="{03DBFD56-E65F-F74B-9916-58A1084B0B93}"/>
              </a:ext>
            </a:extLst>
          </p:cNvPr>
          <p:cNvSpPr>
            <a:spLocks noGrp="1"/>
          </p:cNvSpPr>
          <p:nvPr>
            <p:ph type="body" sz="quarter" idx="13"/>
          </p:nvPr>
        </p:nvSpPr>
        <p:spPr>
          <a:xfrm>
            <a:off x="2089201" y="3004530"/>
            <a:ext cx="8013599" cy="509587"/>
          </a:xfrm>
        </p:spPr>
        <p:txBody>
          <a:bodyPr/>
          <a:lstStyle/>
          <a:p>
            <a:pPr marL="0"/>
            <a:r>
              <a:rPr lang="fr-CA" sz="1400" dirty="0"/>
              <a:t>Des études non cliniques indiquent que CONTRAVE a des effets sur deux régions distinctes du cerveau impliquées dans la régulation de l’apport alimentaire.</a:t>
            </a:r>
            <a:endParaRPr lang="en-CA" sz="1400" dirty="0"/>
          </a:p>
        </p:txBody>
      </p:sp>
      <p:sp>
        <p:nvSpPr>
          <p:cNvPr id="7" name="Content Placeholder 6">
            <a:extLst>
              <a:ext uri="{FF2B5EF4-FFF2-40B4-BE49-F238E27FC236}">
                <a16:creationId xmlns:a16="http://schemas.microsoft.com/office/drawing/2014/main" id="{71B292ED-404C-0444-810D-1A7981CDB677}"/>
              </a:ext>
            </a:extLst>
          </p:cNvPr>
          <p:cNvSpPr>
            <a:spLocks noGrp="1"/>
          </p:cNvSpPr>
          <p:nvPr>
            <p:ph sz="quarter" idx="14"/>
          </p:nvPr>
        </p:nvSpPr>
        <p:spPr/>
        <p:txBody>
          <a:bodyPr/>
          <a:lstStyle/>
          <a:p>
            <a:r>
              <a:rPr lang="fr-CA" dirty="0"/>
              <a:t>D’après la monographie de produit.</a:t>
            </a:r>
            <a:endParaRPr lang="en-CA" dirty="0"/>
          </a:p>
          <a:p>
            <a:r>
              <a:rPr lang="fr-CA" dirty="0"/>
              <a:t>* La portée clinique est inconnue.</a:t>
            </a:r>
            <a:r>
              <a:rPr lang="en-CA" dirty="0"/>
              <a:t> </a:t>
            </a:r>
          </a:p>
        </p:txBody>
      </p:sp>
      <p:grpSp>
        <p:nvGrpSpPr>
          <p:cNvPr id="14" name="Group 13">
            <a:extLst>
              <a:ext uri="{FF2B5EF4-FFF2-40B4-BE49-F238E27FC236}">
                <a16:creationId xmlns:a16="http://schemas.microsoft.com/office/drawing/2014/main" id="{B8EEB848-2E79-8F48-80C2-F371BC2D9E53}"/>
              </a:ext>
            </a:extLst>
          </p:cNvPr>
          <p:cNvGrpSpPr/>
          <p:nvPr/>
        </p:nvGrpSpPr>
        <p:grpSpPr>
          <a:xfrm>
            <a:off x="2089200" y="1572411"/>
            <a:ext cx="8013600" cy="1083600"/>
            <a:chOff x="2089200" y="2055525"/>
            <a:chExt cx="8013600" cy="1083600"/>
          </a:xfrm>
        </p:grpSpPr>
        <p:sp>
          <p:nvSpPr>
            <p:cNvPr id="8" name="Rounded Rectangle 7">
              <a:extLst>
                <a:ext uri="{FF2B5EF4-FFF2-40B4-BE49-F238E27FC236}">
                  <a16:creationId xmlns:a16="http://schemas.microsoft.com/office/drawing/2014/main" id="{6C950C9F-1EFE-3A44-8FC3-7F221B26A36A}"/>
                </a:ext>
              </a:extLst>
            </p:cNvPr>
            <p:cNvSpPr/>
            <p:nvPr/>
          </p:nvSpPr>
          <p:spPr>
            <a:xfrm>
              <a:off x="2089200" y="2055525"/>
              <a:ext cx="8013600" cy="1083600"/>
            </a:xfrm>
            <a:prstGeom prst="roundRect">
              <a:avLst>
                <a:gd name="adj" fmla="val 45376"/>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947CA1F-117D-5A4B-B734-12CBA1AAE298}"/>
                </a:ext>
              </a:extLst>
            </p:cNvPr>
            <p:cNvSpPr txBox="1"/>
            <p:nvPr/>
          </p:nvSpPr>
          <p:spPr>
            <a:xfrm>
              <a:off x="2518153" y="2251077"/>
              <a:ext cx="1725105" cy="692497"/>
            </a:xfrm>
            <a:prstGeom prst="rect">
              <a:avLst/>
            </a:prstGeom>
            <a:noFill/>
          </p:spPr>
          <p:txBody>
            <a:bodyPr wrap="square" rtlCol="0">
              <a:spAutoFit/>
            </a:bodyPr>
            <a:lstStyle/>
            <a:p>
              <a:r>
                <a:rPr lang="en-CA" sz="1500" b="1" dirty="0">
                  <a:solidFill>
                    <a:srgbClr val="850C70"/>
                  </a:solidFill>
                  <a:latin typeface="Arial" panose="020B0604020202020204" pitchFamily="34" charset="0"/>
                </a:rPr>
                <a:t>Naltrexone</a:t>
              </a:r>
              <a:endParaRPr lang="en-CA" sz="1500" dirty="0">
                <a:solidFill>
                  <a:srgbClr val="850C70"/>
                </a:solidFill>
                <a:latin typeface="Arial" panose="020B0604020202020204" pitchFamily="34" charset="0"/>
              </a:endParaRPr>
            </a:p>
            <a:p>
              <a:r>
                <a:rPr lang="fr-CA" sz="1200" dirty="0">
                  <a:latin typeface="Arial" panose="020B0604020202020204" pitchFamily="34" charset="0"/>
                </a:rPr>
                <a:t>un antagoniste </a:t>
              </a:r>
              <a:br>
                <a:rPr lang="fr-CA" sz="1200" dirty="0">
                  <a:latin typeface="Arial" panose="020B0604020202020204" pitchFamily="34" charset="0"/>
                </a:rPr>
              </a:br>
              <a:r>
                <a:rPr lang="fr-CA" sz="1200" dirty="0">
                  <a:latin typeface="Arial" panose="020B0604020202020204" pitchFamily="34" charset="0"/>
                </a:rPr>
                <a:t>des opioïdes</a:t>
              </a:r>
              <a:r>
                <a:rPr lang="en-CA" sz="1200" dirty="0">
                  <a:latin typeface="Arial" panose="020B0604020202020204" pitchFamily="34" charset="0"/>
                </a:rPr>
                <a:t> </a:t>
              </a:r>
            </a:p>
          </p:txBody>
        </p:sp>
        <p:sp>
          <p:nvSpPr>
            <p:cNvPr id="10" name="TextBox 9">
              <a:extLst>
                <a:ext uri="{FF2B5EF4-FFF2-40B4-BE49-F238E27FC236}">
                  <a16:creationId xmlns:a16="http://schemas.microsoft.com/office/drawing/2014/main" id="{CEE92BA7-D8F8-9341-A865-AEBE29F2CFF9}"/>
                </a:ext>
              </a:extLst>
            </p:cNvPr>
            <p:cNvSpPr txBox="1"/>
            <p:nvPr/>
          </p:nvSpPr>
          <p:spPr>
            <a:xfrm>
              <a:off x="3784457" y="2204910"/>
              <a:ext cx="521297" cy="784830"/>
            </a:xfrm>
            <a:prstGeom prst="rect">
              <a:avLst/>
            </a:prstGeom>
            <a:noFill/>
          </p:spPr>
          <p:txBody>
            <a:bodyPr wrap="none" rtlCol="0">
              <a:spAutoFit/>
            </a:bodyPr>
            <a:lstStyle/>
            <a:p>
              <a:r>
                <a:rPr lang="en-US" sz="4500" b="1" dirty="0">
                  <a:solidFill>
                    <a:schemeClr val="accent2"/>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7346F95D-7D88-614E-B20A-A96BAE77B6C9}"/>
                </a:ext>
              </a:extLst>
            </p:cNvPr>
            <p:cNvSpPr txBox="1"/>
            <p:nvPr/>
          </p:nvSpPr>
          <p:spPr>
            <a:xfrm>
              <a:off x="4478186" y="2158744"/>
              <a:ext cx="2559697" cy="877163"/>
            </a:xfrm>
            <a:prstGeom prst="rect">
              <a:avLst/>
            </a:prstGeom>
            <a:noFill/>
          </p:spPr>
          <p:txBody>
            <a:bodyPr wrap="square" rtlCol="0">
              <a:spAutoFit/>
            </a:bodyPr>
            <a:lstStyle/>
            <a:p>
              <a:r>
                <a:rPr lang="en-CA" sz="1500" b="1" dirty="0">
                  <a:solidFill>
                    <a:srgbClr val="850C70"/>
                  </a:solidFill>
                  <a:latin typeface="Arial" panose="020B0604020202020204" pitchFamily="34" charset="0"/>
                </a:rPr>
                <a:t>Bupropion</a:t>
              </a:r>
              <a:endParaRPr lang="en-CA" sz="1500" dirty="0">
                <a:solidFill>
                  <a:srgbClr val="850C70"/>
                </a:solidFill>
                <a:latin typeface="Arial" panose="020B0604020202020204" pitchFamily="34" charset="0"/>
              </a:endParaRPr>
            </a:p>
            <a:p>
              <a:r>
                <a:rPr lang="fr-CA" sz="1200" dirty="0">
                  <a:latin typeface="Arial" panose="020B0604020202020204" pitchFamily="34" charset="0"/>
                </a:rPr>
                <a:t>un inhibiteur relativement faible de la recapture neuronale de la dopamine et de la </a:t>
              </a:r>
              <a:r>
                <a:rPr lang="fr-CA" sz="1200" dirty="0" err="1">
                  <a:latin typeface="Arial" panose="020B0604020202020204" pitchFamily="34" charset="0"/>
                </a:rPr>
                <a:t>norépinéphrine</a:t>
              </a:r>
              <a:r>
                <a:rPr lang="en-CA" sz="1200" dirty="0">
                  <a:latin typeface="Arial" panose="020B0604020202020204" pitchFamily="34" charset="0"/>
                </a:rPr>
                <a:t> </a:t>
              </a:r>
            </a:p>
          </p:txBody>
        </p:sp>
        <p:sp>
          <p:nvSpPr>
            <p:cNvPr id="12" name="TextBox 11">
              <a:extLst>
                <a:ext uri="{FF2B5EF4-FFF2-40B4-BE49-F238E27FC236}">
                  <a16:creationId xmlns:a16="http://schemas.microsoft.com/office/drawing/2014/main" id="{DA5935E8-A45F-9C4F-A5C9-FD3B345783C7}"/>
                </a:ext>
              </a:extLst>
            </p:cNvPr>
            <p:cNvSpPr txBox="1"/>
            <p:nvPr/>
          </p:nvSpPr>
          <p:spPr>
            <a:xfrm>
              <a:off x="7180788" y="2204910"/>
              <a:ext cx="521297" cy="784830"/>
            </a:xfrm>
            <a:prstGeom prst="rect">
              <a:avLst/>
            </a:prstGeom>
            <a:noFill/>
          </p:spPr>
          <p:txBody>
            <a:bodyPr wrap="none" rtlCol="0">
              <a:spAutoFit/>
            </a:bodyPr>
            <a:lstStyle/>
            <a:p>
              <a:r>
                <a:rPr lang="en-US" sz="4500" b="1" dirty="0">
                  <a:solidFill>
                    <a:schemeClr val="accent2"/>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19BC6FCB-DCE9-AA4D-B0F2-A48EF6E2323B}"/>
                </a:ext>
              </a:extLst>
            </p:cNvPr>
            <p:cNvSpPr txBox="1"/>
            <p:nvPr/>
          </p:nvSpPr>
          <p:spPr>
            <a:xfrm>
              <a:off x="7801603" y="2366493"/>
              <a:ext cx="1872244" cy="461665"/>
            </a:xfrm>
            <a:prstGeom prst="rect">
              <a:avLst/>
            </a:prstGeom>
            <a:noFill/>
          </p:spPr>
          <p:txBody>
            <a:bodyPr wrap="none" rtlCol="0">
              <a:spAutoFit/>
            </a:bodyPr>
            <a:lstStyle/>
            <a:p>
              <a:r>
                <a:rPr lang="en-US" sz="2400" b="1" dirty="0">
                  <a:solidFill>
                    <a:schemeClr val="accent1"/>
                  </a:solidFill>
                  <a:latin typeface="Arial" panose="020B0604020202020204" pitchFamily="34" charset="0"/>
                  <a:cs typeface="Arial" panose="020B0604020202020204" pitchFamily="34" charset="0"/>
                </a:rPr>
                <a:t>CONTRAVE</a:t>
              </a:r>
            </a:p>
          </p:txBody>
        </p:sp>
      </p:grpSp>
      <p:grpSp>
        <p:nvGrpSpPr>
          <p:cNvPr id="20" name="Group 19">
            <a:extLst>
              <a:ext uri="{FF2B5EF4-FFF2-40B4-BE49-F238E27FC236}">
                <a16:creationId xmlns:a16="http://schemas.microsoft.com/office/drawing/2014/main" id="{ABF4C776-D22B-8D40-A792-7E6299431114}"/>
              </a:ext>
            </a:extLst>
          </p:cNvPr>
          <p:cNvGrpSpPr/>
          <p:nvPr/>
        </p:nvGrpSpPr>
        <p:grpSpPr>
          <a:xfrm>
            <a:off x="2089200" y="4116825"/>
            <a:ext cx="8013600" cy="1976400"/>
            <a:chOff x="2089200" y="3231340"/>
            <a:chExt cx="8013600" cy="1976400"/>
          </a:xfrm>
        </p:grpSpPr>
        <p:sp>
          <p:nvSpPr>
            <p:cNvPr id="15" name="Rounded Rectangle 14">
              <a:extLst>
                <a:ext uri="{FF2B5EF4-FFF2-40B4-BE49-F238E27FC236}">
                  <a16:creationId xmlns:a16="http://schemas.microsoft.com/office/drawing/2014/main" id="{D4582B69-0E24-6646-A884-6F2A1D818084}"/>
                </a:ext>
              </a:extLst>
            </p:cNvPr>
            <p:cNvSpPr/>
            <p:nvPr/>
          </p:nvSpPr>
          <p:spPr>
            <a:xfrm>
              <a:off x="2089200" y="3677740"/>
              <a:ext cx="8013600" cy="1083600"/>
            </a:xfrm>
            <a:prstGeom prst="roundRect">
              <a:avLst>
                <a:gd name="adj" fmla="val 4537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9A230F7A-B648-614D-9ED6-97A3220215C1}"/>
                </a:ext>
              </a:extLst>
            </p:cNvPr>
            <p:cNvSpPr txBox="1"/>
            <p:nvPr/>
          </p:nvSpPr>
          <p:spPr>
            <a:xfrm>
              <a:off x="2336105" y="3957930"/>
              <a:ext cx="2468945" cy="523220"/>
            </a:xfrm>
            <a:prstGeom prst="rect">
              <a:avLst/>
            </a:prstGeom>
            <a:noFill/>
          </p:spPr>
          <p:txBody>
            <a:bodyPr wrap="none" rtlCol="0">
              <a:spAutoFit/>
            </a:bodyPr>
            <a:lstStyle/>
            <a:p>
              <a:pPr algn="ctr"/>
              <a:r>
                <a:rPr lang="en-US" sz="1600" b="1" dirty="0">
                  <a:solidFill>
                    <a:schemeClr val="bg1"/>
                  </a:solidFill>
                  <a:latin typeface="Arial" panose="020B0604020202020204" pitchFamily="34" charset="0"/>
                  <a:cs typeface="Arial" panose="020B0604020202020204" pitchFamily="34" charset="0"/>
                </a:rPr>
                <a:t>Hypothalamus</a:t>
              </a:r>
            </a:p>
            <a:p>
              <a:pPr algn="ctr"/>
              <a:r>
                <a:rPr lang="fr-CA" sz="1200" dirty="0">
                  <a:solidFill>
                    <a:schemeClr val="bg1"/>
                  </a:solidFill>
                  <a:latin typeface="Arial" panose="020B0604020202020204" pitchFamily="34" charset="0"/>
                  <a:cs typeface="Arial" panose="020B0604020202020204" pitchFamily="34" charset="0"/>
                </a:rPr>
                <a:t>(centre de régulation de l’appétit)</a:t>
              </a:r>
              <a:r>
                <a:rPr lang="en-CA" sz="1200" dirty="0">
                  <a:solidFill>
                    <a:schemeClr val="bg1"/>
                  </a:solidFill>
                  <a:latin typeface="Arial" panose="020B0604020202020204" pitchFamily="34" charset="0"/>
                  <a:cs typeface="Arial" panose="020B0604020202020204" pitchFamily="34" charset="0"/>
                </a:rPr>
                <a:t> </a:t>
              </a:r>
              <a:endParaRPr lang="en-US" sz="1200"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1DA5689-3D7A-7A48-AAEC-CC2AC8A42BB8}"/>
                </a:ext>
              </a:extLst>
            </p:cNvPr>
            <p:cNvSpPr txBox="1"/>
            <p:nvPr/>
          </p:nvSpPr>
          <p:spPr>
            <a:xfrm>
              <a:off x="7310005" y="3868675"/>
              <a:ext cx="2545890" cy="701731"/>
            </a:xfrm>
            <a:prstGeom prst="rect">
              <a:avLst/>
            </a:prstGeom>
            <a:noFill/>
          </p:spPr>
          <p:txBody>
            <a:bodyPr wrap="none" rtlCol="0">
              <a:spAutoFit/>
            </a:bodyPr>
            <a:lstStyle/>
            <a:p>
              <a:pPr algn="ctr">
                <a:lnSpc>
                  <a:spcPct val="90000"/>
                </a:lnSpc>
              </a:pPr>
              <a:r>
                <a:rPr lang="fr-CA" sz="1600" b="1" dirty="0">
                  <a:solidFill>
                    <a:schemeClr val="bg1"/>
                  </a:solidFill>
                  <a:latin typeface="Arial" panose="020B0604020202020204" pitchFamily="34" charset="0"/>
                  <a:cs typeface="Arial" panose="020B0604020202020204" pitchFamily="34" charset="0"/>
                </a:rPr>
                <a:t>Circuit dopaminergique </a:t>
              </a:r>
              <a:br>
                <a:rPr lang="fr-CA" sz="1600" b="1" dirty="0">
                  <a:solidFill>
                    <a:schemeClr val="bg1"/>
                  </a:solidFill>
                  <a:latin typeface="Arial" panose="020B0604020202020204" pitchFamily="34" charset="0"/>
                  <a:cs typeface="Arial" panose="020B0604020202020204" pitchFamily="34" charset="0"/>
                </a:rPr>
              </a:br>
              <a:r>
                <a:rPr lang="fr-CA" sz="1600" b="1" dirty="0" err="1">
                  <a:solidFill>
                    <a:schemeClr val="bg1"/>
                  </a:solidFill>
                  <a:latin typeface="Arial" panose="020B0604020202020204" pitchFamily="34" charset="0"/>
                  <a:cs typeface="Arial" panose="020B0604020202020204" pitchFamily="34" charset="0"/>
                </a:rPr>
                <a:t>mésolimbique</a:t>
              </a:r>
              <a:br>
                <a:rPr lang="fr-CA" b="1" dirty="0"/>
              </a:br>
              <a:r>
                <a:rPr lang="en-US" sz="1200" dirty="0">
                  <a:solidFill>
                    <a:schemeClr val="bg1"/>
                  </a:solidFill>
                  <a:latin typeface="Arial" panose="020B0604020202020204" pitchFamily="34" charset="0"/>
                  <a:cs typeface="Arial" panose="020B0604020202020204" pitchFamily="34" charset="0"/>
                </a:rPr>
                <a:t>(</a:t>
              </a:r>
              <a:r>
                <a:rPr lang="fr-CA" sz="1200" dirty="0">
                  <a:solidFill>
                    <a:schemeClr val="bg1"/>
                  </a:solidFill>
                  <a:latin typeface="Arial" panose="020B0604020202020204" pitchFamily="34" charset="0"/>
                  <a:cs typeface="Arial" panose="020B0604020202020204" pitchFamily="34" charset="0"/>
                </a:rPr>
                <a:t>système de récompense</a:t>
              </a:r>
              <a:r>
                <a:rPr lang="en-US" sz="1200" dirty="0">
                  <a:solidFill>
                    <a:schemeClr val="bg1"/>
                  </a:solidFill>
                  <a:latin typeface="Arial" panose="020B0604020202020204" pitchFamily="34" charset="0"/>
                  <a:cs typeface="Arial" panose="020B0604020202020204" pitchFamily="34" charset="0"/>
                </a:rPr>
                <a:t>)</a:t>
              </a:r>
            </a:p>
          </p:txBody>
        </p:sp>
        <p:pic>
          <p:nvPicPr>
            <p:cNvPr id="19" name="Picture 18" descr="A picture containing text&#10;&#10;Description automatically generated">
              <a:extLst>
                <a:ext uri="{FF2B5EF4-FFF2-40B4-BE49-F238E27FC236}">
                  <a16:creationId xmlns:a16="http://schemas.microsoft.com/office/drawing/2014/main" id="{1CC2DC92-49AF-654E-AE10-C803D49D93B0}"/>
                </a:ext>
              </a:extLst>
            </p:cNvPr>
            <p:cNvPicPr>
              <a:picLocks noChangeAspect="1"/>
            </p:cNvPicPr>
            <p:nvPr/>
          </p:nvPicPr>
          <p:blipFill>
            <a:blip r:embed="rId2"/>
            <a:stretch>
              <a:fillRect/>
            </a:stretch>
          </p:blipFill>
          <p:spPr>
            <a:xfrm>
              <a:off x="4881995" y="3231340"/>
              <a:ext cx="2428010" cy="1976400"/>
            </a:xfrm>
            <a:prstGeom prst="rect">
              <a:avLst/>
            </a:prstGeom>
          </p:spPr>
        </p:pic>
      </p:grpSp>
    </p:spTree>
    <p:extLst>
      <p:ext uri="{BB962C8B-B14F-4D97-AF65-F5344CB8AC3E}">
        <p14:creationId xmlns:p14="http://schemas.microsoft.com/office/powerpoint/2010/main" val="3388149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E3D7D-2BEA-5E42-9CA6-71DC545E76F9}"/>
              </a:ext>
            </a:extLst>
          </p:cNvPr>
          <p:cNvSpPr>
            <a:spLocks noGrp="1"/>
          </p:cNvSpPr>
          <p:nvPr>
            <p:ph type="title"/>
          </p:nvPr>
        </p:nvSpPr>
        <p:spPr>
          <a:xfrm>
            <a:off x="755610" y="336753"/>
            <a:ext cx="10690783" cy="624689"/>
          </a:xfrm>
        </p:spPr>
        <p:txBody>
          <a:bodyPr/>
          <a:lstStyle/>
          <a:p>
            <a:r>
              <a:rPr lang="en-CA" sz="1900" dirty="0"/>
              <a:t>CONTRAVE </a:t>
            </a:r>
            <a:r>
              <a:rPr lang="fr-CA" sz="1900" dirty="0"/>
              <a:t>a permis une perte de poids beaucoup plus marquée par rapport au placebo</a:t>
            </a:r>
            <a:r>
              <a:rPr lang="fr-CA" sz="1900" baseline="30000" dirty="0"/>
              <a:t> </a:t>
            </a:r>
            <a:endParaRPr lang="en-CA" sz="1900" dirty="0"/>
          </a:p>
        </p:txBody>
      </p:sp>
      <p:sp>
        <p:nvSpPr>
          <p:cNvPr id="4" name="Text Placeholder 3">
            <a:extLst>
              <a:ext uri="{FF2B5EF4-FFF2-40B4-BE49-F238E27FC236}">
                <a16:creationId xmlns:a16="http://schemas.microsoft.com/office/drawing/2014/main" id="{C7CF9061-E799-D142-BEAB-C05AD24BE121}"/>
              </a:ext>
            </a:extLst>
          </p:cNvPr>
          <p:cNvSpPr>
            <a:spLocks noGrp="1"/>
          </p:cNvSpPr>
          <p:nvPr>
            <p:ph type="body" sz="quarter" idx="13"/>
          </p:nvPr>
        </p:nvSpPr>
        <p:spPr>
          <a:xfrm>
            <a:off x="755610" y="1502267"/>
            <a:ext cx="7738711" cy="509587"/>
          </a:xfrm>
        </p:spPr>
        <p:txBody>
          <a:bodyPr/>
          <a:lstStyle/>
          <a:p>
            <a:pPr marL="0"/>
            <a:r>
              <a:rPr lang="fr-CA" sz="1300" b="0" dirty="0">
                <a:solidFill>
                  <a:schemeClr val="accent1"/>
                </a:solidFill>
              </a:rPr>
              <a:t>Étude COR-I : Variation moyenne du poids après 56 semaines dans la population </a:t>
            </a:r>
            <a:br>
              <a:rPr lang="fr-CA" sz="1300" b="0" dirty="0">
                <a:solidFill>
                  <a:schemeClr val="accent1"/>
                </a:solidFill>
              </a:rPr>
            </a:br>
            <a:r>
              <a:rPr lang="fr-CA" sz="1300" b="0" dirty="0">
                <a:solidFill>
                  <a:schemeClr val="accent1"/>
                </a:solidFill>
              </a:rPr>
              <a:t>des patients ayant suivi le traitement jusqu’au bout</a:t>
            </a:r>
            <a:r>
              <a:rPr lang="en-CA" sz="1300" b="0" dirty="0">
                <a:solidFill>
                  <a:schemeClr val="accent1"/>
                </a:solidFill>
              </a:rPr>
              <a:t> </a:t>
            </a:r>
            <a:r>
              <a:rPr lang="en-CA" sz="1300" b="0" baseline="30000" dirty="0">
                <a:solidFill>
                  <a:schemeClr val="accent1"/>
                </a:solidFill>
              </a:rPr>
              <a:t>1</a:t>
            </a:r>
            <a:r>
              <a:rPr lang="en-CA" sz="1300" b="0" dirty="0">
                <a:solidFill>
                  <a:schemeClr val="accent1"/>
                </a:solidFill>
              </a:rPr>
              <a:t>* </a:t>
            </a:r>
          </a:p>
        </p:txBody>
      </p:sp>
      <p:sp>
        <p:nvSpPr>
          <p:cNvPr id="6" name="TextBox 5">
            <a:extLst>
              <a:ext uri="{FF2B5EF4-FFF2-40B4-BE49-F238E27FC236}">
                <a16:creationId xmlns:a16="http://schemas.microsoft.com/office/drawing/2014/main" id="{3A501D44-8EFB-4E48-9422-96BE2B20356D}"/>
              </a:ext>
            </a:extLst>
          </p:cNvPr>
          <p:cNvSpPr txBox="1"/>
          <p:nvPr/>
        </p:nvSpPr>
        <p:spPr>
          <a:xfrm>
            <a:off x="8500778" y="4493505"/>
            <a:ext cx="2538770" cy="1015663"/>
          </a:xfrm>
          <a:prstGeom prst="rect">
            <a:avLst/>
          </a:prstGeom>
          <a:noFill/>
        </p:spPr>
        <p:txBody>
          <a:bodyPr wrap="square" rtlCol="0" anchor="t" anchorCtr="0">
            <a:noAutofit/>
          </a:bodyPr>
          <a:lstStyle/>
          <a:p>
            <a:pPr algn="ctr"/>
            <a:r>
              <a:rPr lang="fr-CA" sz="1200" dirty="0"/>
              <a:t>50,1 % des patients du groupe placebo et 49,2 % des patients </a:t>
            </a:r>
            <a:br>
              <a:rPr lang="fr-CA" sz="1200" dirty="0"/>
            </a:br>
            <a:r>
              <a:rPr lang="fr-CA" sz="1200" dirty="0"/>
              <a:t>du groupe CONTRAVE ont abandonné le traitement.</a:t>
            </a:r>
            <a:endParaRPr lang="en-CA" sz="1200" dirty="0"/>
          </a:p>
        </p:txBody>
      </p:sp>
      <p:sp>
        <p:nvSpPr>
          <p:cNvPr id="7" name="Rounded Rectangle 6">
            <a:extLst>
              <a:ext uri="{FF2B5EF4-FFF2-40B4-BE49-F238E27FC236}">
                <a16:creationId xmlns:a16="http://schemas.microsoft.com/office/drawing/2014/main" id="{33578C6E-A4B0-724E-B281-6CE72EB4B622}"/>
              </a:ext>
            </a:extLst>
          </p:cNvPr>
          <p:cNvSpPr/>
          <p:nvPr/>
        </p:nvSpPr>
        <p:spPr>
          <a:xfrm>
            <a:off x="8500779" y="1611825"/>
            <a:ext cx="2538770" cy="275208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D61AC3C-6E27-E344-8F10-65B15EE86BC3}"/>
              </a:ext>
            </a:extLst>
          </p:cNvPr>
          <p:cNvPicPr>
            <a:picLocks noChangeAspect="1"/>
          </p:cNvPicPr>
          <p:nvPr/>
        </p:nvPicPr>
        <p:blipFill>
          <a:blip r:embed="rId2"/>
          <a:srcRect/>
          <a:stretch/>
        </p:blipFill>
        <p:spPr>
          <a:xfrm>
            <a:off x="839787" y="2079617"/>
            <a:ext cx="6988287" cy="3200635"/>
          </a:xfrm>
          <a:prstGeom prst="rect">
            <a:avLst/>
          </a:prstGeom>
        </p:spPr>
      </p:pic>
      <p:sp>
        <p:nvSpPr>
          <p:cNvPr id="10" name="TextBox 9">
            <a:extLst>
              <a:ext uri="{FF2B5EF4-FFF2-40B4-BE49-F238E27FC236}">
                <a16:creationId xmlns:a16="http://schemas.microsoft.com/office/drawing/2014/main" id="{E3CE5541-9647-CC43-9515-A81999876B9B}"/>
              </a:ext>
            </a:extLst>
          </p:cNvPr>
          <p:cNvSpPr txBox="1"/>
          <p:nvPr/>
        </p:nvSpPr>
        <p:spPr>
          <a:xfrm>
            <a:off x="8780746" y="1841401"/>
            <a:ext cx="1978836" cy="2292935"/>
          </a:xfrm>
          <a:prstGeom prst="rect">
            <a:avLst/>
          </a:prstGeom>
          <a:noFill/>
        </p:spPr>
        <p:txBody>
          <a:bodyPr wrap="square" rtlCol="0">
            <a:spAutoFit/>
          </a:bodyPr>
          <a:lstStyle/>
          <a:p>
            <a:pPr algn="ctr"/>
            <a:r>
              <a:rPr lang="fr-CA" sz="1100" dirty="0">
                <a:solidFill>
                  <a:schemeClr val="bg1"/>
                </a:solidFill>
              </a:rPr>
              <a:t>Perte de poids 4 fois plus </a:t>
            </a:r>
          </a:p>
          <a:p>
            <a:pPr algn="ctr"/>
            <a:r>
              <a:rPr lang="fr-CA" sz="1100" dirty="0">
                <a:solidFill>
                  <a:schemeClr val="bg1"/>
                </a:solidFill>
              </a:rPr>
              <a:t>importante avec CONTRAVE</a:t>
            </a:r>
            <a:br>
              <a:rPr lang="fr-CA" sz="1100" dirty="0">
                <a:solidFill>
                  <a:schemeClr val="bg1"/>
                </a:solidFill>
              </a:rPr>
            </a:br>
            <a:r>
              <a:rPr lang="fr-CA" sz="1100" dirty="0">
                <a:solidFill>
                  <a:schemeClr val="bg1"/>
                </a:solidFill>
              </a:rPr>
              <a:t>dans la population en ITT</a:t>
            </a:r>
            <a:br>
              <a:rPr lang="fr-CA" sz="1100" dirty="0">
                <a:solidFill>
                  <a:schemeClr val="bg1"/>
                </a:solidFill>
              </a:rPr>
            </a:br>
            <a:r>
              <a:rPr lang="fr-CA" sz="1100" dirty="0">
                <a:solidFill>
                  <a:schemeClr val="bg1"/>
                </a:solidFill>
              </a:rPr>
              <a:t>(principal critère d’évaluation, LOCF)</a:t>
            </a:r>
          </a:p>
          <a:p>
            <a:pPr algn="ctr"/>
            <a:endParaRPr lang="en-CA" sz="1100" dirty="0">
              <a:solidFill>
                <a:schemeClr val="bg1"/>
              </a:solidFill>
            </a:endParaRPr>
          </a:p>
          <a:p>
            <a:pPr algn="ctr"/>
            <a:r>
              <a:rPr lang="fr-CA" sz="1100" dirty="0">
                <a:solidFill>
                  <a:schemeClr val="bg1"/>
                </a:solidFill>
              </a:rPr>
              <a:t>−</a:t>
            </a:r>
            <a:r>
              <a:rPr lang="en-CA" sz="1100" dirty="0">
                <a:solidFill>
                  <a:schemeClr val="bg1"/>
                </a:solidFill>
              </a:rPr>
              <a:t>1,3 % (1,4 kg)</a:t>
            </a:r>
            <a:br>
              <a:rPr lang="en-CA" sz="1100" dirty="0">
                <a:solidFill>
                  <a:schemeClr val="bg1"/>
                </a:solidFill>
              </a:rPr>
            </a:br>
            <a:r>
              <a:rPr lang="en-CA" sz="1100" dirty="0">
                <a:solidFill>
                  <a:schemeClr val="bg1"/>
                </a:solidFill>
              </a:rPr>
              <a:t>placebo</a:t>
            </a:r>
            <a:br>
              <a:rPr lang="en-CA" sz="1100" dirty="0">
                <a:solidFill>
                  <a:schemeClr val="bg1"/>
                </a:solidFill>
              </a:rPr>
            </a:br>
            <a:br>
              <a:rPr lang="en-CA" sz="1100" dirty="0">
                <a:solidFill>
                  <a:schemeClr val="bg1"/>
                </a:solidFill>
              </a:rPr>
            </a:br>
            <a:r>
              <a:rPr lang="fr-CA" sz="1100" dirty="0">
                <a:solidFill>
                  <a:schemeClr val="bg1"/>
                </a:solidFill>
              </a:rPr>
              <a:t>−</a:t>
            </a:r>
            <a:r>
              <a:rPr lang="en-CA" sz="1100" dirty="0">
                <a:solidFill>
                  <a:schemeClr val="bg1"/>
                </a:solidFill>
              </a:rPr>
              <a:t>5,4 % (5,5 kg)</a:t>
            </a:r>
          </a:p>
          <a:p>
            <a:pPr algn="ctr"/>
            <a:r>
              <a:rPr lang="en-CA" sz="1100" dirty="0">
                <a:solidFill>
                  <a:schemeClr val="bg1"/>
                </a:solidFill>
              </a:rPr>
              <a:t>CONTRAVE</a:t>
            </a:r>
            <a:br>
              <a:rPr lang="en-CA" sz="1100" dirty="0">
                <a:solidFill>
                  <a:schemeClr val="bg1"/>
                </a:solidFill>
              </a:rPr>
            </a:br>
            <a:r>
              <a:rPr lang="en-CA" sz="1100" dirty="0">
                <a:solidFill>
                  <a:schemeClr val="bg1"/>
                </a:solidFill>
              </a:rPr>
              <a:t>(</a:t>
            </a:r>
            <a:r>
              <a:rPr lang="en-CA" sz="1100" i="1" dirty="0">
                <a:solidFill>
                  <a:schemeClr val="bg1"/>
                </a:solidFill>
              </a:rPr>
              <a:t>p </a:t>
            </a:r>
            <a:r>
              <a:rPr lang="en-CA" sz="1100" dirty="0">
                <a:solidFill>
                  <a:schemeClr val="bg1"/>
                </a:solidFill>
              </a:rPr>
              <a:t>&lt; 0,001) </a:t>
            </a:r>
            <a:endParaRPr lang="en-US" sz="1100" dirty="0">
              <a:solidFill>
                <a:schemeClr val="bg1"/>
              </a:solidFill>
              <a:latin typeface="Arial" panose="020B0604020202020204" pitchFamily="34" charset="0"/>
              <a:cs typeface="Arial" panose="020B0604020202020204" pitchFamily="34" charset="0"/>
            </a:endParaRPr>
          </a:p>
        </p:txBody>
      </p:sp>
      <p:sp>
        <p:nvSpPr>
          <p:cNvPr id="11" name="Text Placeholder 5">
            <a:extLst>
              <a:ext uri="{FF2B5EF4-FFF2-40B4-BE49-F238E27FC236}">
                <a16:creationId xmlns:a16="http://schemas.microsoft.com/office/drawing/2014/main" id="{9E0B3D54-4CB6-BC4E-BC8D-D20D1A8D4D6A}"/>
              </a:ext>
            </a:extLst>
          </p:cNvPr>
          <p:cNvSpPr txBox="1">
            <a:spLocks/>
          </p:cNvSpPr>
          <p:nvPr/>
        </p:nvSpPr>
        <p:spPr>
          <a:xfrm>
            <a:off x="755610" y="919510"/>
            <a:ext cx="10118704" cy="509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fr-CA" dirty="0"/>
              <a:t>La variation moyenne du poids corporel était de −5,4 % dans le groupe CONTRAVE à 32 mg/360 mg </a:t>
            </a:r>
            <a:br>
              <a:rPr lang="fr-CA" dirty="0"/>
            </a:br>
            <a:r>
              <a:rPr lang="fr-CA" dirty="0"/>
              <a:t>par rapport à −1,3 % dans le groupe placebo (principal critère d’évaluation, population en ITT).</a:t>
            </a:r>
            <a:endParaRPr lang="en-CA" dirty="0"/>
          </a:p>
        </p:txBody>
      </p:sp>
      <p:sp>
        <p:nvSpPr>
          <p:cNvPr id="5" name="Content Placeholder 4">
            <a:extLst>
              <a:ext uri="{FF2B5EF4-FFF2-40B4-BE49-F238E27FC236}">
                <a16:creationId xmlns:a16="http://schemas.microsoft.com/office/drawing/2014/main" id="{F8784266-0565-1B44-87E2-3CF82B579C07}"/>
              </a:ext>
            </a:extLst>
          </p:cNvPr>
          <p:cNvSpPr>
            <a:spLocks noGrp="1"/>
          </p:cNvSpPr>
          <p:nvPr>
            <p:ph sz="quarter" idx="14"/>
          </p:nvPr>
        </p:nvSpPr>
        <p:spPr>
          <a:xfrm>
            <a:off x="753356" y="6039712"/>
            <a:ext cx="10690783" cy="751475"/>
          </a:xfrm>
        </p:spPr>
        <p:txBody>
          <a:bodyPr/>
          <a:lstStyle/>
          <a:p>
            <a:r>
              <a:rPr lang="fr-CA" dirty="0"/>
              <a:t>ITT : intention de traiter; LOCF : méthode de la dernière observation reportée</a:t>
            </a:r>
            <a:endParaRPr lang="en-CA" dirty="0"/>
          </a:p>
          <a:p>
            <a:r>
              <a:rPr lang="fr-CA" dirty="0"/>
              <a:t>D’après la monographie de produit.</a:t>
            </a:r>
            <a:endParaRPr lang="en-CA" dirty="0"/>
          </a:p>
          <a:p>
            <a:pPr marL="88900" indent="-88900">
              <a:tabLst>
                <a:tab pos="85725" algn="l"/>
              </a:tabLst>
            </a:pPr>
            <a:r>
              <a:rPr lang="fr-CA" dirty="0"/>
              <a:t>* Étude de phase 3 multicentrique, à double insu et contrôlée par placebo d’une durée de 56 semaines, menée chez des patients atteints d’obésité (IMC de 30 kg/m</a:t>
            </a:r>
            <a:r>
              <a:rPr lang="fr-CA" baseline="30000" dirty="0"/>
              <a:t>2</a:t>
            </a:r>
            <a:r>
              <a:rPr lang="fr-CA" dirty="0"/>
              <a:t> ou plus) ou en surpoids (IMC de 27 kg/m</a:t>
            </a:r>
            <a:r>
              <a:rPr lang="fr-CA" baseline="30000" dirty="0"/>
              <a:t>2</a:t>
            </a:r>
            <a:r>
              <a:rPr lang="fr-CA" dirty="0"/>
              <a:t> ou plus) et présentant au moins une comorbidité (hypertension ou dyslipidémie). Les patients étaient répartis aléatoirement pour recevoir de la </a:t>
            </a:r>
            <a:r>
              <a:rPr lang="fr-CA" dirty="0" err="1"/>
              <a:t>naltrexone</a:t>
            </a:r>
            <a:r>
              <a:rPr lang="fr-CA" dirty="0"/>
              <a:t> (16 à 50 mg/jour) ou du </a:t>
            </a:r>
            <a:r>
              <a:rPr lang="fr-CA" dirty="0" err="1"/>
              <a:t>bupropion</a:t>
            </a:r>
            <a:r>
              <a:rPr lang="fr-CA" dirty="0"/>
              <a:t> (300 à 400 mg/jour) ou un placebo. Les résultats présentés concernent la dose quotidienne recommandée de deux comprimés dosés à 8 mg/90 mg deux fois par jour, soit une dose totale de 32 mg/360 mg. Le traitement a été instauré avec une période d’augmentation de la dose de 3 semaines suivie d’un traitement continu pendant une période d’environ 1 an. Le traitement comprenait un programme dans lequel les patients devaient se soumettre à un régime alimentaire hypocalorique correspondant à une diminution de l’apport calorique d’environ 500 kcal/jour, à des conseils comportementaux et à une augmentation de leur niveau d’activité physique. Les deux critères d’évaluation </a:t>
            </a:r>
            <a:r>
              <a:rPr lang="fr-CA" dirty="0" err="1"/>
              <a:t>co</a:t>
            </a:r>
            <a:r>
              <a:rPr lang="fr-CA" dirty="0"/>
              <a:t>-principaux étaient la variation en pourcentage du poids corporel par rapport à la valeur de départ et la proportion de sujets obtenant une diminution totale ≥ 5 % de leur poids corporel. Poids corporel moyen au départ dans les groupes CONTRAVE et placebo : 99,8 kg (n = 538) et 99,5 kg (n = 536), respectivement.</a:t>
            </a:r>
            <a:r>
              <a:rPr lang="fr-CA" baseline="30000" dirty="0"/>
              <a:t> </a:t>
            </a:r>
            <a:r>
              <a:rPr lang="en-CA" dirty="0" err="1"/>
              <a:t>Autres</a:t>
            </a:r>
            <a:r>
              <a:rPr lang="en-CA" dirty="0"/>
              <a:t> </a:t>
            </a:r>
            <a:r>
              <a:rPr lang="en-CA" dirty="0" err="1"/>
              <a:t>valeurs</a:t>
            </a:r>
            <a:r>
              <a:rPr lang="en-CA" dirty="0"/>
              <a:t> </a:t>
            </a:r>
            <a:r>
              <a:rPr lang="en-CA" dirty="0" err="1"/>
              <a:t>initiales</a:t>
            </a:r>
            <a:r>
              <a:rPr lang="en-CA" dirty="0"/>
              <a:t> </a:t>
            </a:r>
            <a:r>
              <a:rPr lang="en-CA" dirty="0" err="1"/>
              <a:t>moyennes</a:t>
            </a:r>
            <a:r>
              <a:rPr lang="en-CA" dirty="0"/>
              <a:t> dans les </a:t>
            </a:r>
            <a:r>
              <a:rPr lang="en-CA" dirty="0" err="1"/>
              <a:t>groupes</a:t>
            </a:r>
            <a:r>
              <a:rPr lang="en-CA" dirty="0"/>
              <a:t> CONTRAVE et placebo : tour de taille (cm), 108,8 et 110,0, </a:t>
            </a:r>
            <a:r>
              <a:rPr lang="en-CA" dirty="0" err="1"/>
              <a:t>respectivement</a:t>
            </a:r>
            <a:r>
              <a:rPr lang="en-CA" dirty="0"/>
              <a:t>; </a:t>
            </a:r>
            <a:r>
              <a:rPr lang="en-CA" dirty="0" err="1"/>
              <a:t>triglycérides</a:t>
            </a:r>
            <a:r>
              <a:rPr lang="en-CA" dirty="0"/>
              <a:t> (mmol/L), 1,3 et 1,3; C-HDL (mmol/L), 1,3 et 1,3; C-LDL (mmol/L), 3,1 et 3,1; pression </a:t>
            </a:r>
            <a:r>
              <a:rPr lang="en-CA" dirty="0" err="1"/>
              <a:t>artérielle</a:t>
            </a:r>
            <a:r>
              <a:rPr lang="en-CA" dirty="0"/>
              <a:t> </a:t>
            </a:r>
            <a:r>
              <a:rPr lang="en-CA" dirty="0" err="1"/>
              <a:t>systolique</a:t>
            </a:r>
            <a:r>
              <a:rPr lang="en-CA" dirty="0"/>
              <a:t> (mmHg), 118,9 et 119,0; pression </a:t>
            </a:r>
            <a:r>
              <a:rPr lang="en-CA" dirty="0" err="1"/>
              <a:t>artérielle</a:t>
            </a:r>
            <a:r>
              <a:rPr lang="en-CA" dirty="0"/>
              <a:t> </a:t>
            </a:r>
            <a:r>
              <a:rPr lang="en-CA" dirty="0" err="1"/>
              <a:t>diastolique</a:t>
            </a:r>
            <a:r>
              <a:rPr lang="en-CA" dirty="0"/>
              <a:t> (mmHg), 77,1 et 77,3; </a:t>
            </a:r>
            <a:r>
              <a:rPr lang="en-CA" dirty="0" err="1"/>
              <a:t>fréquence</a:t>
            </a:r>
            <a:r>
              <a:rPr lang="en-CA" dirty="0"/>
              <a:t> </a:t>
            </a:r>
            <a:r>
              <a:rPr lang="en-CA" dirty="0" err="1"/>
              <a:t>cardiaque</a:t>
            </a:r>
            <a:r>
              <a:rPr lang="en-CA" dirty="0"/>
              <a:t> (bpm), 72,1 et 71,8.</a:t>
            </a:r>
            <a:endParaRPr lang="en-US" dirty="0"/>
          </a:p>
        </p:txBody>
      </p:sp>
    </p:spTree>
    <p:extLst>
      <p:ext uri="{BB962C8B-B14F-4D97-AF65-F5344CB8AC3E}">
        <p14:creationId xmlns:p14="http://schemas.microsoft.com/office/powerpoint/2010/main" val="1769357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1771C-EF92-054D-A42E-202B7159083D}"/>
              </a:ext>
            </a:extLst>
          </p:cNvPr>
          <p:cNvSpPr>
            <a:spLocks noGrp="1"/>
          </p:cNvSpPr>
          <p:nvPr>
            <p:ph type="title"/>
          </p:nvPr>
        </p:nvSpPr>
        <p:spPr>
          <a:xfrm>
            <a:off x="747861" y="611368"/>
            <a:ext cx="11350660" cy="356548"/>
          </a:xfrm>
        </p:spPr>
        <p:txBody>
          <a:bodyPr/>
          <a:lstStyle/>
          <a:p>
            <a:r>
              <a:rPr lang="fr-CA" sz="1900" dirty="0"/>
              <a:t>Effets démontrés de CONTRAVE sur les paramètres cardiovasculaires et métaboliques</a:t>
            </a:r>
            <a:endParaRPr lang="en-CA" sz="1900" dirty="0"/>
          </a:p>
        </p:txBody>
      </p:sp>
      <p:sp>
        <p:nvSpPr>
          <p:cNvPr id="4" name="Text Placeholder 3">
            <a:extLst>
              <a:ext uri="{FF2B5EF4-FFF2-40B4-BE49-F238E27FC236}">
                <a16:creationId xmlns:a16="http://schemas.microsoft.com/office/drawing/2014/main" id="{F52B4C5D-8166-3E4C-8B33-03D646DC9B95}"/>
              </a:ext>
            </a:extLst>
          </p:cNvPr>
          <p:cNvSpPr>
            <a:spLocks noGrp="1"/>
          </p:cNvSpPr>
          <p:nvPr>
            <p:ph type="body" sz="quarter" idx="13"/>
          </p:nvPr>
        </p:nvSpPr>
        <p:spPr>
          <a:xfrm>
            <a:off x="753356" y="920583"/>
            <a:ext cx="10690783" cy="356548"/>
          </a:xfrm>
        </p:spPr>
        <p:txBody>
          <a:bodyPr/>
          <a:lstStyle/>
          <a:p>
            <a:r>
              <a:rPr lang="fr-CA" dirty="0"/>
              <a:t>Les effets de CONTRAVE sur la morbidité et la mortalité cardiovasculaires n’ont pas été établis.</a:t>
            </a:r>
            <a:endParaRPr lang="en-US" dirty="0"/>
          </a:p>
        </p:txBody>
      </p:sp>
      <p:sp>
        <p:nvSpPr>
          <p:cNvPr id="5" name="Content Placeholder 4">
            <a:extLst>
              <a:ext uri="{FF2B5EF4-FFF2-40B4-BE49-F238E27FC236}">
                <a16:creationId xmlns:a16="http://schemas.microsoft.com/office/drawing/2014/main" id="{E0BD9A80-24BB-6144-9EC2-9E8F9EF75D17}"/>
              </a:ext>
            </a:extLst>
          </p:cNvPr>
          <p:cNvSpPr>
            <a:spLocks noGrp="1"/>
          </p:cNvSpPr>
          <p:nvPr>
            <p:ph sz="quarter" idx="14"/>
          </p:nvPr>
        </p:nvSpPr>
        <p:spPr/>
        <p:txBody>
          <a:bodyPr/>
          <a:lstStyle/>
          <a:p>
            <a:r>
              <a:rPr lang="fr-CA" dirty="0"/>
              <a:t>C-HDL : cholestérol à lipoprotéines de haute densité; C-LDL : cholestérol à lipoprotéines de faible densité; PA : pression artérielle</a:t>
            </a:r>
            <a:endParaRPr lang="en-CA" dirty="0"/>
          </a:p>
          <a:p>
            <a:r>
              <a:rPr lang="fr-CA" dirty="0"/>
              <a:t>D’après la monographie de produit.</a:t>
            </a:r>
            <a:endParaRPr lang="en-CA" dirty="0"/>
          </a:p>
          <a:p>
            <a:pPr marL="76200" indent="-76200"/>
            <a:r>
              <a:rPr lang="fr-CA" dirty="0"/>
              <a:t>* Moyennes selon la méthode des moindres carrés, provenant de tous les sujets répartis aléatoirement qui présentaient une mesure du poids corporel prise au début de l’étude et au moins une mesure faite au cours du traitement par le médicament à l’étude. Selon la méthode LOCF où la dernière observation sous traitement était reportée.</a:t>
            </a:r>
            <a:endParaRPr lang="en-CA" dirty="0"/>
          </a:p>
          <a:p>
            <a:r>
              <a:rPr lang="fr-CA" dirty="0"/>
              <a:t>† Les valeurs correspondent aux valeurs médianes initiales, à la variation médiane en % et aux estimations de </a:t>
            </a:r>
            <a:r>
              <a:rPr lang="fr-CA" dirty="0" err="1"/>
              <a:t>Hodges</a:t>
            </a:r>
            <a:r>
              <a:rPr lang="fr-CA" dirty="0"/>
              <a:t>-Lehmann de la différence médiane entre les traitements.</a:t>
            </a:r>
            <a:r>
              <a:rPr lang="en-CA" dirty="0"/>
              <a:t> </a:t>
            </a:r>
            <a:endParaRPr lang="en-US" dirty="0"/>
          </a:p>
        </p:txBody>
      </p:sp>
      <p:sp>
        <p:nvSpPr>
          <p:cNvPr id="6" name="Text Placeholder 3">
            <a:extLst>
              <a:ext uri="{FF2B5EF4-FFF2-40B4-BE49-F238E27FC236}">
                <a16:creationId xmlns:a16="http://schemas.microsoft.com/office/drawing/2014/main" id="{8B4D82F2-F0FA-794B-8AF3-364BEA8622B8}"/>
              </a:ext>
            </a:extLst>
          </p:cNvPr>
          <p:cNvSpPr txBox="1">
            <a:spLocks/>
          </p:cNvSpPr>
          <p:nvPr/>
        </p:nvSpPr>
        <p:spPr>
          <a:xfrm>
            <a:off x="753356" y="1496336"/>
            <a:ext cx="10690783" cy="509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300" b="0" dirty="0">
                <a:solidFill>
                  <a:schemeClr val="accent1"/>
                </a:solidFill>
              </a:rPr>
              <a:t>Étude COR-I : Variation entre le début de l’étude et la semaine 56 chez les patients non diabétiques atteints d’obésité ou en surpoids</a:t>
            </a:r>
            <a:r>
              <a:rPr lang="fr-CA" sz="1300" b="0" baseline="30000" dirty="0">
                <a:solidFill>
                  <a:schemeClr val="accent1"/>
                </a:solidFill>
              </a:rPr>
              <a:t>1</a:t>
            </a:r>
            <a:r>
              <a:rPr lang="fr-CA" sz="1300" b="0" dirty="0">
                <a:solidFill>
                  <a:schemeClr val="accent1"/>
                </a:solidFill>
              </a:rPr>
              <a:t> </a:t>
            </a:r>
            <a:endParaRPr lang="en-CA" sz="1300" b="0" dirty="0">
              <a:solidFill>
                <a:schemeClr val="accent1"/>
              </a:solidFill>
            </a:endParaRPr>
          </a:p>
        </p:txBody>
      </p:sp>
      <p:pic>
        <p:nvPicPr>
          <p:cNvPr id="14" name="Picture 13">
            <a:extLst>
              <a:ext uri="{FF2B5EF4-FFF2-40B4-BE49-F238E27FC236}">
                <a16:creationId xmlns:a16="http://schemas.microsoft.com/office/drawing/2014/main" id="{CD5186F5-31C7-CF4C-8F65-C507918C43BB}"/>
              </a:ext>
            </a:extLst>
          </p:cNvPr>
          <p:cNvPicPr>
            <a:picLocks noChangeAspect="1"/>
          </p:cNvPicPr>
          <p:nvPr/>
        </p:nvPicPr>
        <p:blipFill>
          <a:blip r:embed="rId3"/>
          <a:srcRect/>
          <a:stretch/>
        </p:blipFill>
        <p:spPr>
          <a:xfrm>
            <a:off x="829264" y="1883210"/>
            <a:ext cx="10238284" cy="3577619"/>
          </a:xfrm>
          <a:prstGeom prst="rect">
            <a:avLst/>
          </a:prstGeom>
        </p:spPr>
      </p:pic>
    </p:spTree>
    <p:extLst>
      <p:ext uri="{BB962C8B-B14F-4D97-AF65-F5344CB8AC3E}">
        <p14:creationId xmlns:p14="http://schemas.microsoft.com/office/powerpoint/2010/main" val="1152476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57B8-54DF-0F4D-A138-DFD34E9745E2}"/>
              </a:ext>
            </a:extLst>
          </p:cNvPr>
          <p:cNvSpPr>
            <a:spLocks noGrp="1"/>
          </p:cNvSpPr>
          <p:nvPr>
            <p:ph type="title"/>
          </p:nvPr>
        </p:nvSpPr>
        <p:spPr>
          <a:xfrm>
            <a:off x="750608" y="593301"/>
            <a:ext cx="11593792" cy="624689"/>
          </a:xfrm>
        </p:spPr>
        <p:txBody>
          <a:bodyPr/>
          <a:lstStyle/>
          <a:p>
            <a:r>
              <a:rPr lang="en-CA" sz="1900" spc="-50" dirty="0"/>
              <a:t>CONTRAVE </a:t>
            </a:r>
            <a:r>
              <a:rPr lang="fr-CA" sz="1900" spc="-50" dirty="0"/>
              <a:t>a permis une perte de poids significativement supérieure comparativement au placebo</a:t>
            </a:r>
            <a:endParaRPr lang="en-CA" sz="1900" spc="-50" dirty="0"/>
          </a:p>
        </p:txBody>
      </p:sp>
      <p:sp>
        <p:nvSpPr>
          <p:cNvPr id="4" name="Text Placeholder 3">
            <a:extLst>
              <a:ext uri="{FF2B5EF4-FFF2-40B4-BE49-F238E27FC236}">
                <a16:creationId xmlns:a16="http://schemas.microsoft.com/office/drawing/2014/main" id="{514C4A22-1546-5740-BB92-5F58B0642E00}"/>
              </a:ext>
            </a:extLst>
          </p:cNvPr>
          <p:cNvSpPr>
            <a:spLocks noGrp="1"/>
          </p:cNvSpPr>
          <p:nvPr>
            <p:ph type="body" sz="quarter" idx="13"/>
          </p:nvPr>
        </p:nvSpPr>
        <p:spPr>
          <a:xfrm>
            <a:off x="750608" y="630770"/>
            <a:ext cx="10690783" cy="313447"/>
          </a:xfrm>
        </p:spPr>
        <p:txBody>
          <a:bodyPr/>
          <a:lstStyle/>
          <a:p>
            <a:r>
              <a:rPr lang="fr-CA" sz="1400" dirty="0"/>
              <a:t>Conjointement à des conseils intensifs en matière de modification comportementale*</a:t>
            </a:r>
            <a:endParaRPr lang="en-CA" sz="1400" dirty="0"/>
          </a:p>
        </p:txBody>
      </p:sp>
      <p:sp>
        <p:nvSpPr>
          <p:cNvPr id="5" name="Content Placeholder 4">
            <a:extLst>
              <a:ext uri="{FF2B5EF4-FFF2-40B4-BE49-F238E27FC236}">
                <a16:creationId xmlns:a16="http://schemas.microsoft.com/office/drawing/2014/main" id="{3907EA4E-6881-354D-A156-9B63BD828391}"/>
              </a:ext>
            </a:extLst>
          </p:cNvPr>
          <p:cNvSpPr>
            <a:spLocks noGrp="1"/>
          </p:cNvSpPr>
          <p:nvPr>
            <p:ph sz="quarter" idx="14"/>
          </p:nvPr>
        </p:nvSpPr>
        <p:spPr>
          <a:xfrm>
            <a:off x="750607" y="5972483"/>
            <a:ext cx="10493413" cy="751475"/>
          </a:xfrm>
        </p:spPr>
        <p:txBody>
          <a:bodyPr/>
          <a:lstStyle/>
          <a:p>
            <a:r>
              <a:rPr lang="fr-CA" dirty="0"/>
              <a:t>ITT : intention de traiter; LOCF : méthode de la dernière observation reportée</a:t>
            </a:r>
            <a:endParaRPr lang="en-CA" dirty="0"/>
          </a:p>
          <a:p>
            <a:r>
              <a:rPr lang="fr-CA" dirty="0"/>
              <a:t>D’après la monographie de produit.</a:t>
            </a:r>
            <a:endParaRPr lang="en-CA" dirty="0"/>
          </a:p>
          <a:p>
            <a:r>
              <a:rPr lang="fr-CA" dirty="0"/>
              <a:t>* Programme intensif de modification comportementale consistant en 28 séances de conseils en groupe sur 56 semaines ainsi que la prescription d’un régime alimentaire et d’un programme d’exercice.</a:t>
            </a:r>
            <a:endParaRPr lang="en-CA" dirty="0"/>
          </a:p>
          <a:p>
            <a:pPr marL="92075" indent="-92075"/>
            <a:r>
              <a:rPr lang="fr-CA" dirty="0"/>
              <a:t>† Étude de phase 3 multicentrique, à double insu et contrôlée par placebo d’une durée de 56 semaines, menée chez des patients atteints d’obésité (IMC de 30 kg/m</a:t>
            </a:r>
            <a:r>
              <a:rPr lang="fr-CA" baseline="30000" dirty="0"/>
              <a:t>2</a:t>
            </a:r>
            <a:r>
              <a:rPr lang="fr-CA" dirty="0"/>
              <a:t> ou plus) ou en surpoids (IMC de 27 kg/m</a:t>
            </a:r>
            <a:r>
              <a:rPr lang="fr-CA" baseline="30000" dirty="0"/>
              <a:t>2</a:t>
            </a:r>
            <a:r>
              <a:rPr lang="fr-CA" dirty="0"/>
              <a:t> ou plus) et présentant au moins une comorbidité (hypertension ou dyslipidémie). Les patients étaient répartis aléatoirement pour recevoir de la </a:t>
            </a:r>
            <a:r>
              <a:rPr lang="fr-CA" dirty="0" err="1"/>
              <a:t>naltrexone</a:t>
            </a:r>
            <a:r>
              <a:rPr lang="fr-CA" dirty="0"/>
              <a:t> (16 à 50 mg/jour) ou du </a:t>
            </a:r>
            <a:r>
              <a:rPr lang="fr-CA" dirty="0" err="1"/>
              <a:t>bupropion</a:t>
            </a:r>
            <a:r>
              <a:rPr lang="fr-CA" dirty="0"/>
              <a:t> (300 à 400 mg/jour) ou un placebo. Les résultats présentés concernent la dose quotidienne recommandée de deux comprimés dosés à 8 mg/90 mg deux fois par jour, soit une dose totale de 32 mg/360 mg. Le traitement a été instauré avec une période d’augmentation de la dose de 3 semaines suivie d’un traitement continu pendant une période d’environ 1 an. Le traitement comprenait un programme intensif de modification comportementale consistant en 28 séances de conseils en groupe sur 56 semaines ainsi que la prescription d’un régime alimentaire et d’un programme d’exercice. Les deux critères d’évaluation </a:t>
            </a:r>
            <a:r>
              <a:rPr lang="fr-CA" dirty="0" err="1"/>
              <a:t>co</a:t>
            </a:r>
            <a:r>
              <a:rPr lang="fr-CA" dirty="0"/>
              <a:t>-principaux étaient la variation en pourcentage du poids corporel par rapport à la valeur de départ et la proportion de sujets obtenant une diminution totale ≥ 5 % de leur poids corporel. Poids corporel moyen au départ dans les groupes CONTRAVE et placebo : 100,3 kg (N = 565) et 101,8 kg (N = 196), respectivement.</a:t>
            </a:r>
            <a:r>
              <a:rPr lang="fr-CA" baseline="30000" dirty="0"/>
              <a:t> </a:t>
            </a:r>
            <a:r>
              <a:rPr lang="en-CA" dirty="0" err="1"/>
              <a:t>Autres</a:t>
            </a:r>
            <a:r>
              <a:rPr lang="en-CA" dirty="0"/>
              <a:t> </a:t>
            </a:r>
            <a:r>
              <a:rPr lang="en-CA" dirty="0" err="1"/>
              <a:t>valeurs</a:t>
            </a:r>
            <a:r>
              <a:rPr lang="en-CA" dirty="0"/>
              <a:t> </a:t>
            </a:r>
            <a:r>
              <a:rPr lang="en-CA" dirty="0" err="1"/>
              <a:t>initiales</a:t>
            </a:r>
            <a:r>
              <a:rPr lang="en-CA" dirty="0"/>
              <a:t> </a:t>
            </a:r>
            <a:r>
              <a:rPr lang="en-CA" dirty="0" err="1"/>
              <a:t>moyennes</a:t>
            </a:r>
            <a:r>
              <a:rPr lang="en-CA" dirty="0"/>
              <a:t> dans les </a:t>
            </a:r>
            <a:r>
              <a:rPr lang="en-CA" dirty="0" err="1"/>
              <a:t>groupes</a:t>
            </a:r>
            <a:r>
              <a:rPr lang="en-CA" dirty="0"/>
              <a:t> CONTRAVE et placebo : tour de taille (cm), 109,3 et 109,0, </a:t>
            </a:r>
            <a:r>
              <a:rPr lang="en-CA" dirty="0" err="1"/>
              <a:t>respectivement</a:t>
            </a:r>
            <a:r>
              <a:rPr lang="en-CA" dirty="0"/>
              <a:t>; </a:t>
            </a:r>
            <a:r>
              <a:rPr lang="en-CA" dirty="0" err="1"/>
              <a:t>triglycérides</a:t>
            </a:r>
            <a:r>
              <a:rPr lang="en-CA" dirty="0"/>
              <a:t> (mmol/L), 1,24 et 1,16; C-HDL (mmol/L), 1,6 et 1,4; C-LDL (mmol/L), 2,8 et 2,8; pression </a:t>
            </a:r>
            <a:r>
              <a:rPr lang="en-CA" dirty="0" err="1"/>
              <a:t>artérielle</a:t>
            </a:r>
            <a:r>
              <a:rPr lang="en-CA" dirty="0"/>
              <a:t> </a:t>
            </a:r>
            <a:r>
              <a:rPr lang="en-CA" dirty="0" err="1"/>
              <a:t>systolique</a:t>
            </a:r>
            <a:r>
              <a:rPr lang="en-CA" dirty="0"/>
              <a:t> (mmHg), 116,9 et 116,7; pression </a:t>
            </a:r>
            <a:r>
              <a:rPr lang="en-CA" dirty="0" err="1"/>
              <a:t>artérielle</a:t>
            </a:r>
            <a:r>
              <a:rPr lang="en-CA" dirty="0"/>
              <a:t> </a:t>
            </a:r>
            <a:r>
              <a:rPr lang="en-CA" dirty="0" err="1"/>
              <a:t>diastolique</a:t>
            </a:r>
            <a:r>
              <a:rPr lang="en-CA" dirty="0"/>
              <a:t> (mmHg), 78,2 et 77,2; </a:t>
            </a:r>
            <a:r>
              <a:rPr lang="en-CA" dirty="0" err="1"/>
              <a:t>fréquence</a:t>
            </a:r>
            <a:r>
              <a:rPr lang="en-CA" dirty="0"/>
              <a:t> </a:t>
            </a:r>
            <a:r>
              <a:rPr lang="en-CA" dirty="0" err="1"/>
              <a:t>cardiaque</a:t>
            </a:r>
            <a:r>
              <a:rPr lang="en-CA" dirty="0"/>
              <a:t> (bpm), 70,7 et 70,4. </a:t>
            </a:r>
            <a:endParaRPr lang="en-US" dirty="0"/>
          </a:p>
        </p:txBody>
      </p:sp>
      <p:sp>
        <p:nvSpPr>
          <p:cNvPr id="6" name="Text Placeholder 3">
            <a:extLst>
              <a:ext uri="{FF2B5EF4-FFF2-40B4-BE49-F238E27FC236}">
                <a16:creationId xmlns:a16="http://schemas.microsoft.com/office/drawing/2014/main" id="{D82437CE-6DC1-5F44-A7AE-D18412C6AFC1}"/>
              </a:ext>
            </a:extLst>
          </p:cNvPr>
          <p:cNvSpPr txBox="1">
            <a:spLocks/>
          </p:cNvSpPr>
          <p:nvPr/>
        </p:nvSpPr>
        <p:spPr>
          <a:xfrm>
            <a:off x="753356" y="1634113"/>
            <a:ext cx="6786569" cy="509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fr-CA" sz="1300" b="0" dirty="0">
                <a:solidFill>
                  <a:schemeClr val="accent1"/>
                </a:solidFill>
              </a:rPr>
              <a:t>Étude COR-BMOD : Variation moyenne du poids après 56 semaines dans </a:t>
            </a:r>
            <a:br>
              <a:rPr lang="fr-CA" sz="1300" b="0" dirty="0">
                <a:solidFill>
                  <a:schemeClr val="accent1"/>
                </a:solidFill>
              </a:rPr>
            </a:br>
            <a:r>
              <a:rPr lang="fr-CA" sz="1300" b="0" dirty="0">
                <a:solidFill>
                  <a:schemeClr val="accent1"/>
                </a:solidFill>
              </a:rPr>
              <a:t>la population des patients ayant suivi le traitement jusqu’au bout</a:t>
            </a:r>
            <a:r>
              <a:rPr lang="fr-CA" sz="1300" b="0" baseline="30000" dirty="0">
                <a:solidFill>
                  <a:schemeClr val="accent1"/>
                </a:solidFill>
              </a:rPr>
              <a:t>1† </a:t>
            </a:r>
            <a:endParaRPr lang="en-CA" sz="1300" b="0" baseline="30000" dirty="0">
              <a:solidFill>
                <a:schemeClr val="accent1"/>
              </a:solidFill>
            </a:endParaRPr>
          </a:p>
        </p:txBody>
      </p:sp>
      <p:sp>
        <p:nvSpPr>
          <p:cNvPr id="7" name="TextBox 6">
            <a:extLst>
              <a:ext uri="{FF2B5EF4-FFF2-40B4-BE49-F238E27FC236}">
                <a16:creationId xmlns:a16="http://schemas.microsoft.com/office/drawing/2014/main" id="{2C1AD431-50AB-2B44-BB61-7AFA183C19B4}"/>
              </a:ext>
            </a:extLst>
          </p:cNvPr>
          <p:cNvSpPr txBox="1"/>
          <p:nvPr/>
        </p:nvSpPr>
        <p:spPr>
          <a:xfrm>
            <a:off x="8348869" y="4439984"/>
            <a:ext cx="2750931" cy="1015663"/>
          </a:xfrm>
          <a:prstGeom prst="rect">
            <a:avLst/>
          </a:prstGeom>
          <a:noFill/>
        </p:spPr>
        <p:txBody>
          <a:bodyPr wrap="square" rtlCol="0" anchor="t" anchorCtr="0">
            <a:noAutofit/>
          </a:bodyPr>
          <a:lstStyle/>
          <a:p>
            <a:pPr algn="ctr"/>
            <a:r>
              <a:rPr lang="fr-CA" sz="1200" dirty="0"/>
              <a:t>41,6 % des patients du groupe placebo et 42,1 % des patients du groupe CONTRAVE ont abandonné </a:t>
            </a:r>
            <a:br>
              <a:rPr lang="fr-CA" sz="1200" dirty="0"/>
            </a:br>
            <a:r>
              <a:rPr lang="fr-CA" sz="1200" dirty="0"/>
              <a:t>le traitement. </a:t>
            </a:r>
            <a:endParaRPr lang="en-US" sz="1200" dirty="0">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6E246129-EB29-B343-B1ED-D79A2798204C}"/>
              </a:ext>
            </a:extLst>
          </p:cNvPr>
          <p:cNvSpPr/>
          <p:nvPr/>
        </p:nvSpPr>
        <p:spPr>
          <a:xfrm>
            <a:off x="8565964" y="1727060"/>
            <a:ext cx="2408400" cy="264465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838EF6-B1AD-584E-BE24-DFFC8E970009}"/>
              </a:ext>
            </a:extLst>
          </p:cNvPr>
          <p:cNvSpPr txBox="1"/>
          <p:nvPr/>
        </p:nvSpPr>
        <p:spPr>
          <a:xfrm>
            <a:off x="8776755" y="1818280"/>
            <a:ext cx="1986818" cy="2462213"/>
          </a:xfrm>
          <a:prstGeom prst="rect">
            <a:avLst/>
          </a:prstGeom>
          <a:noFill/>
        </p:spPr>
        <p:txBody>
          <a:bodyPr wrap="square" rtlCol="0">
            <a:spAutoFit/>
          </a:bodyPr>
          <a:lstStyle/>
          <a:p>
            <a:pPr algn="ctr"/>
            <a:r>
              <a:rPr lang="fr-CA" sz="1100" dirty="0">
                <a:solidFill>
                  <a:schemeClr val="bg1"/>
                </a:solidFill>
              </a:rPr>
              <a:t>Perte de poids significativement plus importante avec </a:t>
            </a:r>
            <a:br>
              <a:rPr lang="fr-CA" sz="1100" dirty="0">
                <a:solidFill>
                  <a:schemeClr val="bg1"/>
                </a:solidFill>
              </a:rPr>
            </a:br>
            <a:r>
              <a:rPr lang="fr-CA" sz="1100" dirty="0">
                <a:solidFill>
                  <a:schemeClr val="bg1"/>
                </a:solidFill>
              </a:rPr>
              <a:t>CONTRAVE</a:t>
            </a:r>
            <a:br>
              <a:rPr lang="fr-CA" sz="1100" dirty="0">
                <a:solidFill>
                  <a:schemeClr val="bg1"/>
                </a:solidFill>
              </a:rPr>
            </a:br>
            <a:r>
              <a:rPr lang="fr-CA" sz="1100" dirty="0">
                <a:solidFill>
                  <a:schemeClr val="bg1"/>
                </a:solidFill>
              </a:rPr>
              <a:t>dans la population en ITT </a:t>
            </a:r>
            <a:br>
              <a:rPr lang="fr-CA" sz="1100" dirty="0">
                <a:solidFill>
                  <a:schemeClr val="bg1"/>
                </a:solidFill>
              </a:rPr>
            </a:br>
            <a:r>
              <a:rPr lang="fr-CA" sz="1100" dirty="0">
                <a:solidFill>
                  <a:schemeClr val="bg1"/>
                </a:solidFill>
              </a:rPr>
              <a:t>(principal critère d’évaluation, LOCF)</a:t>
            </a:r>
          </a:p>
          <a:p>
            <a:pPr algn="ctr"/>
            <a:endParaRPr lang="en-CA" sz="1100" dirty="0">
              <a:solidFill>
                <a:schemeClr val="bg1"/>
              </a:solidFill>
            </a:endParaRPr>
          </a:p>
          <a:p>
            <a:pPr algn="ctr"/>
            <a:r>
              <a:rPr lang="fr-CA" sz="1100" dirty="0">
                <a:solidFill>
                  <a:schemeClr val="bg1"/>
                </a:solidFill>
              </a:rPr>
              <a:t>−</a:t>
            </a:r>
            <a:r>
              <a:rPr lang="en-CA" sz="1100" dirty="0">
                <a:solidFill>
                  <a:schemeClr val="bg1"/>
                </a:solidFill>
              </a:rPr>
              <a:t>4,9 % (5,0 kg)</a:t>
            </a:r>
            <a:br>
              <a:rPr lang="en-CA" sz="1100" dirty="0">
                <a:solidFill>
                  <a:schemeClr val="bg1"/>
                </a:solidFill>
              </a:rPr>
            </a:br>
            <a:r>
              <a:rPr lang="en-CA" sz="1100" dirty="0">
                <a:solidFill>
                  <a:schemeClr val="bg1"/>
                </a:solidFill>
              </a:rPr>
              <a:t>placebo</a:t>
            </a:r>
            <a:br>
              <a:rPr lang="en-CA" sz="1100" dirty="0">
                <a:solidFill>
                  <a:schemeClr val="bg1"/>
                </a:solidFill>
              </a:rPr>
            </a:br>
            <a:br>
              <a:rPr lang="en-CA" sz="1100" dirty="0">
                <a:solidFill>
                  <a:schemeClr val="bg1"/>
                </a:solidFill>
              </a:rPr>
            </a:br>
            <a:r>
              <a:rPr lang="fr-CA" sz="1100" dirty="0">
                <a:solidFill>
                  <a:schemeClr val="bg1"/>
                </a:solidFill>
              </a:rPr>
              <a:t>−</a:t>
            </a:r>
            <a:r>
              <a:rPr lang="en-CA" sz="1100" dirty="0">
                <a:solidFill>
                  <a:schemeClr val="bg1"/>
                </a:solidFill>
              </a:rPr>
              <a:t>8,1 % (8,1 kg)</a:t>
            </a:r>
          </a:p>
          <a:p>
            <a:pPr algn="ctr"/>
            <a:r>
              <a:rPr lang="en-CA" sz="1100" dirty="0">
                <a:solidFill>
                  <a:schemeClr val="bg1"/>
                </a:solidFill>
              </a:rPr>
              <a:t>CONTRAVE</a:t>
            </a:r>
            <a:br>
              <a:rPr lang="en-CA" sz="1100" dirty="0">
                <a:solidFill>
                  <a:schemeClr val="bg1"/>
                </a:solidFill>
              </a:rPr>
            </a:br>
            <a:r>
              <a:rPr lang="en-CA" sz="1100" dirty="0">
                <a:solidFill>
                  <a:schemeClr val="bg1"/>
                </a:solidFill>
              </a:rPr>
              <a:t>(</a:t>
            </a:r>
            <a:r>
              <a:rPr lang="en-CA" sz="1100" i="1" dirty="0">
                <a:solidFill>
                  <a:schemeClr val="bg1"/>
                </a:solidFill>
              </a:rPr>
              <a:t>p </a:t>
            </a:r>
            <a:r>
              <a:rPr lang="en-CA" sz="1100" dirty="0">
                <a:solidFill>
                  <a:schemeClr val="bg1"/>
                </a:solidFill>
              </a:rPr>
              <a:t>&lt; 0,001) </a:t>
            </a:r>
            <a:endParaRPr lang="en-US" sz="1100" dirty="0">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4CA56E3-8873-AD44-A60C-14FC1ACA6443}"/>
              </a:ext>
            </a:extLst>
          </p:cNvPr>
          <p:cNvPicPr>
            <a:picLocks noChangeAspect="1"/>
          </p:cNvPicPr>
          <p:nvPr/>
        </p:nvPicPr>
        <p:blipFill>
          <a:blip r:embed="rId2"/>
          <a:srcRect/>
          <a:stretch/>
        </p:blipFill>
        <p:spPr>
          <a:xfrm>
            <a:off x="848499" y="2134213"/>
            <a:ext cx="6319217" cy="2881563"/>
          </a:xfrm>
          <a:prstGeom prst="rect">
            <a:avLst/>
          </a:prstGeom>
        </p:spPr>
      </p:pic>
      <p:sp>
        <p:nvSpPr>
          <p:cNvPr id="10" name="Text Placeholder 5">
            <a:extLst>
              <a:ext uri="{FF2B5EF4-FFF2-40B4-BE49-F238E27FC236}">
                <a16:creationId xmlns:a16="http://schemas.microsoft.com/office/drawing/2014/main" id="{B2E4007E-EA6F-254E-B622-ED8C1BCB19CB}"/>
              </a:ext>
            </a:extLst>
          </p:cNvPr>
          <p:cNvSpPr txBox="1">
            <a:spLocks/>
          </p:cNvSpPr>
          <p:nvPr/>
        </p:nvSpPr>
        <p:spPr>
          <a:xfrm>
            <a:off x="750608" y="1163271"/>
            <a:ext cx="9548016" cy="509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fr-CA" sz="1400" dirty="0"/>
              <a:t>La variation moyenne du poids corporel était de −8,1 % dans le groupe CONTRAVE à 32 mg/360 mg par rapport à −4,9 % dans le groupe placebo (principal critère d’évaluation, population en ITT).</a:t>
            </a:r>
            <a:r>
              <a:rPr lang="en-CA" sz="1400" dirty="0"/>
              <a:t> </a:t>
            </a:r>
            <a:endParaRPr lang="en-CA" sz="1400" b="0" baseline="30000" dirty="0"/>
          </a:p>
        </p:txBody>
      </p:sp>
    </p:spTree>
    <p:extLst>
      <p:ext uri="{BB962C8B-B14F-4D97-AF65-F5344CB8AC3E}">
        <p14:creationId xmlns:p14="http://schemas.microsoft.com/office/powerpoint/2010/main" val="1572423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1E74C40-E7FB-5640-8467-FB74F3DB2A83}"/>
              </a:ext>
            </a:extLst>
          </p:cNvPr>
          <p:cNvSpPr>
            <a:spLocks noGrp="1"/>
          </p:cNvSpPr>
          <p:nvPr>
            <p:ph sz="quarter" idx="14"/>
          </p:nvPr>
        </p:nvSpPr>
        <p:spPr>
          <a:xfrm>
            <a:off x="753356" y="5750741"/>
            <a:ext cx="10690783" cy="751475"/>
          </a:xfrm>
        </p:spPr>
        <p:txBody>
          <a:bodyPr/>
          <a:lstStyle/>
          <a:p>
            <a:r>
              <a:rPr lang="fr-CA" dirty="0"/>
              <a:t>C-HDL : cholestérol à lipoprotéines de haute densité; C-LDL : cholestérol à lipoprotéines de faible densité; PA : pression artérielle</a:t>
            </a:r>
            <a:endParaRPr lang="en-CA" dirty="0"/>
          </a:p>
          <a:p>
            <a:r>
              <a:rPr lang="fr-CA" dirty="0"/>
              <a:t>* Programme intensif de modification comportementale consistant en 28 séances de conseils en groupe sur 56 semaines ainsi que la prescription d’un régime alimentaire et d’un programme d’exercice.</a:t>
            </a:r>
            <a:endParaRPr lang="en-CA" dirty="0"/>
          </a:p>
          <a:p>
            <a:pPr marL="106363" indent="-106363"/>
            <a:r>
              <a:rPr lang="fr-CA" dirty="0"/>
              <a:t>† Moyennes selon la méthode des moindres carrés, provenant de tous les sujets répartis aléatoirement qui présentaient une mesure du poids corporel prise au début de l’étude et au moins une mesure faite au cours du traitement par le médicament à l’étude. Selon la méthode LOCF où la dernière observation sous traitement était reportée. </a:t>
            </a:r>
            <a:endParaRPr lang="en-CA" dirty="0"/>
          </a:p>
          <a:p>
            <a:r>
              <a:rPr lang="fr-CA" dirty="0"/>
              <a:t>‡ Les valeurs correspondent aux valeurs médianes initiales, à la variation médiane en % et aux estimations de </a:t>
            </a:r>
            <a:r>
              <a:rPr lang="fr-CA" dirty="0" err="1"/>
              <a:t>Hodges</a:t>
            </a:r>
            <a:r>
              <a:rPr lang="fr-CA" dirty="0"/>
              <a:t>-Lehmann de la différence médiane entre les traitements.</a:t>
            </a:r>
            <a:endParaRPr lang="en-US" dirty="0"/>
          </a:p>
        </p:txBody>
      </p:sp>
      <p:sp>
        <p:nvSpPr>
          <p:cNvPr id="6" name="Title 1">
            <a:extLst>
              <a:ext uri="{FF2B5EF4-FFF2-40B4-BE49-F238E27FC236}">
                <a16:creationId xmlns:a16="http://schemas.microsoft.com/office/drawing/2014/main" id="{6FE91260-E8F4-C442-9C24-89AC994B494B}"/>
              </a:ext>
            </a:extLst>
          </p:cNvPr>
          <p:cNvSpPr>
            <a:spLocks noGrp="1"/>
          </p:cNvSpPr>
          <p:nvPr>
            <p:ph type="title"/>
          </p:nvPr>
        </p:nvSpPr>
        <p:spPr>
          <a:xfrm>
            <a:off x="753356" y="798149"/>
            <a:ext cx="10690783" cy="687158"/>
          </a:xfrm>
        </p:spPr>
        <p:txBody>
          <a:bodyPr/>
          <a:lstStyle/>
          <a:p>
            <a:r>
              <a:rPr lang="fr-CA" sz="1900" dirty="0"/>
              <a:t>Effets démontrés de CONTRAVE sur les paramètres cardiovasculaires </a:t>
            </a:r>
            <a:br>
              <a:rPr lang="fr-CA" sz="1900" dirty="0"/>
            </a:br>
            <a:r>
              <a:rPr lang="fr-CA" sz="1900" dirty="0"/>
              <a:t>et métaboliques dans le cadre de l’étude COR-BMOD</a:t>
            </a:r>
            <a:endParaRPr lang="en-CA" sz="1900" dirty="0"/>
          </a:p>
        </p:txBody>
      </p:sp>
      <p:sp>
        <p:nvSpPr>
          <p:cNvPr id="7" name="Text Placeholder 3">
            <a:extLst>
              <a:ext uri="{FF2B5EF4-FFF2-40B4-BE49-F238E27FC236}">
                <a16:creationId xmlns:a16="http://schemas.microsoft.com/office/drawing/2014/main" id="{8802FCA1-77D1-E147-B65E-59A356B9B28F}"/>
              </a:ext>
            </a:extLst>
          </p:cNvPr>
          <p:cNvSpPr>
            <a:spLocks noGrp="1"/>
          </p:cNvSpPr>
          <p:nvPr>
            <p:ph type="body" sz="quarter" idx="13"/>
          </p:nvPr>
        </p:nvSpPr>
        <p:spPr>
          <a:xfrm>
            <a:off x="753356" y="631243"/>
            <a:ext cx="10690783" cy="333813"/>
          </a:xfrm>
        </p:spPr>
        <p:txBody>
          <a:bodyPr/>
          <a:lstStyle/>
          <a:p>
            <a:r>
              <a:rPr lang="fr-CA" sz="1400" dirty="0"/>
              <a:t>Conjointement à des conseils intensifs en matière de modification comportementale*</a:t>
            </a:r>
            <a:endParaRPr lang="en-CA" sz="1400" dirty="0"/>
          </a:p>
        </p:txBody>
      </p:sp>
      <p:sp>
        <p:nvSpPr>
          <p:cNvPr id="10" name="Text Placeholder 3">
            <a:extLst>
              <a:ext uri="{FF2B5EF4-FFF2-40B4-BE49-F238E27FC236}">
                <a16:creationId xmlns:a16="http://schemas.microsoft.com/office/drawing/2014/main" id="{6DA2A9D1-515C-384A-AE35-0FE0ACE6C89D}"/>
              </a:ext>
            </a:extLst>
          </p:cNvPr>
          <p:cNvSpPr txBox="1">
            <a:spLocks/>
          </p:cNvSpPr>
          <p:nvPr/>
        </p:nvSpPr>
        <p:spPr>
          <a:xfrm>
            <a:off x="753356" y="1426958"/>
            <a:ext cx="10690783" cy="3565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400" dirty="0"/>
              <a:t>Les effets de CONTRAVE sur la morbidité et la mortalité cardiovasculaires n’ont pas été établis.</a:t>
            </a:r>
            <a:r>
              <a:rPr lang="fr-CA" sz="1400" baseline="30000" dirty="0"/>
              <a:t> </a:t>
            </a:r>
            <a:endParaRPr lang="en-US" sz="1400" dirty="0"/>
          </a:p>
        </p:txBody>
      </p:sp>
      <p:sp>
        <p:nvSpPr>
          <p:cNvPr id="11" name="Text Placeholder 3">
            <a:extLst>
              <a:ext uri="{FF2B5EF4-FFF2-40B4-BE49-F238E27FC236}">
                <a16:creationId xmlns:a16="http://schemas.microsoft.com/office/drawing/2014/main" id="{3213BFD3-3CBB-7949-ADD7-88C7670FD717}"/>
              </a:ext>
            </a:extLst>
          </p:cNvPr>
          <p:cNvSpPr txBox="1">
            <a:spLocks/>
          </p:cNvSpPr>
          <p:nvPr/>
        </p:nvSpPr>
        <p:spPr>
          <a:xfrm>
            <a:off x="753356" y="1947209"/>
            <a:ext cx="10690783" cy="509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fr-CA" sz="1300" b="0" dirty="0">
                <a:solidFill>
                  <a:schemeClr val="accent1"/>
                </a:solidFill>
              </a:rPr>
              <a:t>Étude COR-BMOD : Variation entre le début de l’étude et la semaine 56 chez les patients non diabétiques atteints d’obésité ou en surpoids</a:t>
            </a:r>
            <a:r>
              <a:rPr lang="fr-CA" sz="1300" b="0" baseline="30000" dirty="0">
                <a:solidFill>
                  <a:schemeClr val="accent1"/>
                </a:solidFill>
              </a:rPr>
              <a:t>1</a:t>
            </a:r>
            <a:r>
              <a:rPr lang="fr-CA" sz="1300" b="0" dirty="0">
                <a:solidFill>
                  <a:schemeClr val="accent1"/>
                </a:solidFill>
              </a:rPr>
              <a:t> </a:t>
            </a:r>
            <a:endParaRPr lang="en-CA" sz="1300" b="0" dirty="0">
              <a:solidFill>
                <a:schemeClr val="accent1"/>
              </a:solidFill>
            </a:endParaRPr>
          </a:p>
        </p:txBody>
      </p:sp>
      <p:pic>
        <p:nvPicPr>
          <p:cNvPr id="8" name="Picture 7">
            <a:extLst>
              <a:ext uri="{FF2B5EF4-FFF2-40B4-BE49-F238E27FC236}">
                <a16:creationId xmlns:a16="http://schemas.microsoft.com/office/drawing/2014/main" id="{F3D17851-BA69-AC48-9996-24EF93AA7A0D}"/>
              </a:ext>
            </a:extLst>
          </p:cNvPr>
          <p:cNvPicPr>
            <a:picLocks noChangeAspect="1"/>
          </p:cNvPicPr>
          <p:nvPr/>
        </p:nvPicPr>
        <p:blipFill>
          <a:blip r:embed="rId2"/>
          <a:srcRect/>
          <a:stretch/>
        </p:blipFill>
        <p:spPr>
          <a:xfrm>
            <a:off x="846137" y="2456795"/>
            <a:ext cx="9956764" cy="3075159"/>
          </a:xfrm>
          <a:prstGeom prst="rect">
            <a:avLst/>
          </a:prstGeom>
        </p:spPr>
      </p:pic>
    </p:spTree>
    <p:extLst>
      <p:ext uri="{BB962C8B-B14F-4D97-AF65-F5344CB8AC3E}">
        <p14:creationId xmlns:p14="http://schemas.microsoft.com/office/powerpoint/2010/main" val="2384211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4525F-18B3-0840-858A-26A24868AD2C}"/>
              </a:ext>
            </a:extLst>
          </p:cNvPr>
          <p:cNvSpPr>
            <a:spLocks noGrp="1"/>
          </p:cNvSpPr>
          <p:nvPr>
            <p:ph type="title"/>
          </p:nvPr>
        </p:nvSpPr>
        <p:spPr>
          <a:xfrm>
            <a:off x="753356" y="544549"/>
            <a:ext cx="11606541" cy="687158"/>
          </a:xfrm>
        </p:spPr>
        <p:txBody>
          <a:bodyPr/>
          <a:lstStyle/>
          <a:p>
            <a:r>
              <a:rPr lang="fr-CA" sz="1900" spc="-50" dirty="0"/>
              <a:t>CONTRAVE a permis une perte de poids significativement supérieure comparativement au placebo</a:t>
            </a:r>
            <a:endParaRPr lang="en-CA" sz="1900" spc="-50" dirty="0"/>
          </a:p>
        </p:txBody>
      </p:sp>
      <p:sp>
        <p:nvSpPr>
          <p:cNvPr id="5" name="Content Placeholder 4">
            <a:extLst>
              <a:ext uri="{FF2B5EF4-FFF2-40B4-BE49-F238E27FC236}">
                <a16:creationId xmlns:a16="http://schemas.microsoft.com/office/drawing/2014/main" id="{979218CC-D63F-8248-840E-200BD4C2E84A}"/>
              </a:ext>
            </a:extLst>
          </p:cNvPr>
          <p:cNvSpPr>
            <a:spLocks noGrp="1"/>
          </p:cNvSpPr>
          <p:nvPr>
            <p:ph sz="quarter" idx="14"/>
          </p:nvPr>
        </p:nvSpPr>
        <p:spPr>
          <a:xfrm>
            <a:off x="753356" y="5994255"/>
            <a:ext cx="10690783" cy="751475"/>
          </a:xfrm>
        </p:spPr>
        <p:txBody>
          <a:bodyPr/>
          <a:lstStyle/>
          <a:p>
            <a:r>
              <a:rPr lang="fr-CA" dirty="0"/>
              <a:t>ITT : intention de traiter; LOCF : méthode de la dernière observation reportée</a:t>
            </a:r>
            <a:endParaRPr lang="en-CA" dirty="0"/>
          </a:p>
          <a:p>
            <a:r>
              <a:rPr lang="fr-CA" dirty="0"/>
              <a:t>D’après la monographie de produit.</a:t>
            </a:r>
            <a:endParaRPr lang="en-CA" dirty="0"/>
          </a:p>
          <a:p>
            <a:pPr marL="92075" indent="-92075"/>
            <a:r>
              <a:rPr lang="fr-CA" dirty="0"/>
              <a:t>* Étude de phase 3 multicentrique, à double insu et contrôlée par placebo d’une durée de 56 semaines, menée chez des patients obèses (IMC de 30 kg/m</a:t>
            </a:r>
            <a:r>
              <a:rPr lang="fr-CA" baseline="30000" dirty="0"/>
              <a:t>2</a:t>
            </a:r>
            <a:r>
              <a:rPr lang="fr-CA" dirty="0"/>
              <a:t> ou plus) ou en surpoids (IMC de 27 kg/m</a:t>
            </a:r>
            <a:r>
              <a:rPr lang="fr-CA" baseline="30000" dirty="0"/>
              <a:t>2</a:t>
            </a:r>
            <a:r>
              <a:rPr lang="fr-CA" dirty="0"/>
              <a:t> ou plus), atteints de diabète de type 2 avec ou sans hypertension ou dyslipidémie et n’ayant pas atteint la cible glycémique, soit un taux d’HbA</a:t>
            </a:r>
            <a:r>
              <a:rPr lang="fr-CA" baseline="-25000" dirty="0"/>
              <a:t>1c</a:t>
            </a:r>
            <a:r>
              <a:rPr lang="fr-CA" dirty="0"/>
              <a:t> inférieur à 7 %, avec ou sans la prise d’antidiabétiques oraux. Les patients étaient répartis aléatoirement pour recevoir de la </a:t>
            </a:r>
            <a:r>
              <a:rPr lang="fr-CA" dirty="0" err="1"/>
              <a:t>naltrexone</a:t>
            </a:r>
            <a:r>
              <a:rPr lang="fr-CA" dirty="0"/>
              <a:t> (16 à 50 mg/jour) ou du </a:t>
            </a:r>
            <a:r>
              <a:rPr lang="fr-CA" dirty="0" err="1"/>
              <a:t>bupropion</a:t>
            </a:r>
            <a:r>
              <a:rPr lang="fr-CA" dirty="0"/>
              <a:t> (300 à 400 mg/jour) ou un placebo. Les résultats présentés concernent la dose quotidienne recommandée de deux comprimés dosés à 8 mg/90 mg deux fois par jour, soit une dose totale de 32 mg/360 mg. Le traitement a été instauré avec une période d’augmentation de la dose de 3 semaines suivie d’un traitement continu pendant une période d’environ 1 an. Le traitement comprenait un programme dans lequel les patients devaient se soumettre à un régime alimentaire hypocalorique correspondant à une diminution de l’apport calorique d’environ 500 kcal/jour, à des conseils comportementaux et à une augmentation de leur niveau d’activité physique. Les deux critères d’évaluation </a:t>
            </a:r>
            <a:r>
              <a:rPr lang="fr-CA" dirty="0" err="1"/>
              <a:t>co</a:t>
            </a:r>
            <a:r>
              <a:rPr lang="fr-CA" dirty="0"/>
              <a:t>-principaux étaient la variation en pourcentage du poids corporel par rapport à la valeur de départ et la proportion de sujets obtenant une diminution totale ≥ 5 % de leur poids corporel. Poids corporel moyen au départ dans les groupes CONTRAVE et placebo : 104,2 kg (N = 321) et 105,3 kg (N = 166), respectivement.</a:t>
            </a:r>
            <a:r>
              <a:rPr lang="fr-CA" baseline="30000" dirty="0"/>
              <a:t> </a:t>
            </a:r>
            <a:r>
              <a:rPr lang="en-CA" dirty="0" err="1"/>
              <a:t>Autres</a:t>
            </a:r>
            <a:r>
              <a:rPr lang="en-CA" dirty="0"/>
              <a:t> </a:t>
            </a:r>
            <a:r>
              <a:rPr lang="en-CA" dirty="0" err="1"/>
              <a:t>valeurs</a:t>
            </a:r>
            <a:r>
              <a:rPr lang="en-CA" dirty="0"/>
              <a:t> </a:t>
            </a:r>
            <a:r>
              <a:rPr lang="en-CA" dirty="0" err="1"/>
              <a:t>initiales</a:t>
            </a:r>
            <a:r>
              <a:rPr lang="en-CA" dirty="0"/>
              <a:t> </a:t>
            </a:r>
            <a:r>
              <a:rPr lang="en-CA" dirty="0" err="1"/>
              <a:t>moyennes</a:t>
            </a:r>
            <a:r>
              <a:rPr lang="en-CA" dirty="0"/>
              <a:t> dans les </a:t>
            </a:r>
            <a:r>
              <a:rPr lang="en-CA" dirty="0" err="1"/>
              <a:t>groupes</a:t>
            </a:r>
            <a:r>
              <a:rPr lang="en-CA" dirty="0"/>
              <a:t> CONTRAVE et placebo : </a:t>
            </a:r>
            <a:r>
              <a:rPr lang="en-CA" dirty="0" err="1"/>
              <a:t>taux</a:t>
            </a:r>
            <a:r>
              <a:rPr lang="en-CA" dirty="0"/>
              <a:t> d’HbA</a:t>
            </a:r>
            <a:r>
              <a:rPr lang="en-CA" baseline="-25000" dirty="0"/>
              <a:t>1c</a:t>
            </a:r>
            <a:r>
              <a:rPr lang="en-CA" dirty="0"/>
              <a:t> (%), 8,0 et 8,0, </a:t>
            </a:r>
            <a:r>
              <a:rPr lang="en-CA" dirty="0" err="1"/>
              <a:t>respectivement</a:t>
            </a:r>
            <a:r>
              <a:rPr lang="en-CA" dirty="0"/>
              <a:t>; </a:t>
            </a:r>
            <a:r>
              <a:rPr lang="en-CA" dirty="0" err="1"/>
              <a:t>glycémie</a:t>
            </a:r>
            <a:r>
              <a:rPr lang="en-CA" dirty="0"/>
              <a:t> </a:t>
            </a:r>
            <a:r>
              <a:rPr lang="en-CA" dirty="0" err="1"/>
              <a:t>à</a:t>
            </a:r>
            <a:r>
              <a:rPr lang="en-CA" dirty="0"/>
              <a:t> </a:t>
            </a:r>
            <a:r>
              <a:rPr lang="en-CA" dirty="0" err="1"/>
              <a:t>jeun</a:t>
            </a:r>
            <a:r>
              <a:rPr lang="en-CA" dirty="0"/>
              <a:t> (mmol/L), 8,9 et 9,1; tour de taille (cm), 115,6 et 114,3; </a:t>
            </a:r>
            <a:r>
              <a:rPr lang="en-CA" dirty="0" err="1"/>
              <a:t>triglycérides</a:t>
            </a:r>
            <a:r>
              <a:rPr lang="en-CA" dirty="0"/>
              <a:t> (mmol/L), 1,7 et 1,9; C-HDL (mmol/L), 1,2 et 1,2; C-LDL (mmol/L), 2,6 et 2,6; pression </a:t>
            </a:r>
            <a:r>
              <a:rPr lang="en-CA" dirty="0" err="1"/>
              <a:t>artérielle</a:t>
            </a:r>
            <a:r>
              <a:rPr lang="en-CA" dirty="0"/>
              <a:t> </a:t>
            </a:r>
            <a:r>
              <a:rPr lang="en-CA" dirty="0" err="1"/>
              <a:t>systolique</a:t>
            </a:r>
            <a:r>
              <a:rPr lang="en-CA" dirty="0"/>
              <a:t> (mmHg), 125,0 et 124,5; pression </a:t>
            </a:r>
            <a:r>
              <a:rPr lang="en-CA" dirty="0" err="1"/>
              <a:t>artérielle</a:t>
            </a:r>
            <a:r>
              <a:rPr lang="en-CA" dirty="0"/>
              <a:t> </a:t>
            </a:r>
            <a:r>
              <a:rPr lang="en-CA" dirty="0" err="1"/>
              <a:t>diastolique</a:t>
            </a:r>
            <a:r>
              <a:rPr lang="en-CA" dirty="0"/>
              <a:t> (mmHg), 77,5 et 77,4; </a:t>
            </a:r>
            <a:r>
              <a:rPr lang="en-CA" dirty="0" err="1"/>
              <a:t>fréquence</a:t>
            </a:r>
            <a:r>
              <a:rPr lang="en-CA" dirty="0"/>
              <a:t> </a:t>
            </a:r>
            <a:r>
              <a:rPr lang="en-CA" dirty="0" err="1"/>
              <a:t>cardiaque</a:t>
            </a:r>
            <a:r>
              <a:rPr lang="en-CA" dirty="0"/>
              <a:t> (bpm), 72,9 et 73,1.</a:t>
            </a:r>
            <a:endParaRPr lang="en-US" dirty="0"/>
          </a:p>
        </p:txBody>
      </p:sp>
      <p:sp>
        <p:nvSpPr>
          <p:cNvPr id="6" name="Text Placeholder 3">
            <a:extLst>
              <a:ext uri="{FF2B5EF4-FFF2-40B4-BE49-F238E27FC236}">
                <a16:creationId xmlns:a16="http://schemas.microsoft.com/office/drawing/2014/main" id="{B85BD432-2217-914E-9903-BAE61AE5362E}"/>
              </a:ext>
            </a:extLst>
          </p:cNvPr>
          <p:cNvSpPr txBox="1">
            <a:spLocks/>
          </p:cNvSpPr>
          <p:nvPr/>
        </p:nvSpPr>
        <p:spPr>
          <a:xfrm>
            <a:off x="753356" y="1691422"/>
            <a:ext cx="7812607" cy="3423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fr-CA" sz="1300" b="0" dirty="0">
                <a:solidFill>
                  <a:schemeClr val="accent1"/>
                </a:solidFill>
              </a:rPr>
              <a:t>Étude COR-</a:t>
            </a:r>
            <a:r>
              <a:rPr lang="fr-CA" sz="1300" b="0" dirty="0" err="1">
                <a:solidFill>
                  <a:schemeClr val="accent1"/>
                </a:solidFill>
              </a:rPr>
              <a:t>Diabetes</a:t>
            </a:r>
            <a:r>
              <a:rPr lang="fr-CA" sz="1300" b="0" dirty="0">
                <a:solidFill>
                  <a:schemeClr val="accent1"/>
                </a:solidFill>
              </a:rPr>
              <a:t> : Variation moyenne du poids après 56 semaines dans la population </a:t>
            </a:r>
            <a:br>
              <a:rPr lang="fr-CA" sz="1300" b="0" dirty="0">
                <a:solidFill>
                  <a:schemeClr val="accent1"/>
                </a:solidFill>
              </a:rPr>
            </a:br>
            <a:r>
              <a:rPr lang="fr-CA" sz="1300" b="0" dirty="0">
                <a:solidFill>
                  <a:schemeClr val="accent1"/>
                </a:solidFill>
              </a:rPr>
              <a:t>des patients ayant suivi le traitement jusqu’au bout</a:t>
            </a:r>
            <a:r>
              <a:rPr lang="en-CA" sz="1300" b="0" baseline="30000" dirty="0">
                <a:solidFill>
                  <a:schemeClr val="accent1"/>
                </a:solidFill>
              </a:rPr>
              <a:t>1</a:t>
            </a:r>
            <a:r>
              <a:rPr lang="en-CA" sz="1300" b="0" dirty="0">
                <a:solidFill>
                  <a:schemeClr val="accent1"/>
                </a:solidFill>
              </a:rPr>
              <a:t>*</a:t>
            </a:r>
          </a:p>
        </p:txBody>
      </p:sp>
      <p:sp>
        <p:nvSpPr>
          <p:cNvPr id="8" name="TextBox 7">
            <a:extLst>
              <a:ext uri="{FF2B5EF4-FFF2-40B4-BE49-F238E27FC236}">
                <a16:creationId xmlns:a16="http://schemas.microsoft.com/office/drawing/2014/main" id="{418B0572-EDFE-0C48-A697-394955922639}"/>
              </a:ext>
            </a:extLst>
          </p:cNvPr>
          <p:cNvSpPr txBox="1"/>
          <p:nvPr/>
        </p:nvSpPr>
        <p:spPr>
          <a:xfrm>
            <a:off x="8394698" y="4410375"/>
            <a:ext cx="2750931" cy="1015663"/>
          </a:xfrm>
          <a:prstGeom prst="rect">
            <a:avLst/>
          </a:prstGeom>
          <a:noFill/>
        </p:spPr>
        <p:txBody>
          <a:bodyPr wrap="square" rtlCol="0" anchor="t" anchorCtr="0">
            <a:noAutofit/>
          </a:bodyPr>
          <a:lstStyle/>
          <a:p>
            <a:pPr algn="ctr"/>
            <a:r>
              <a:rPr lang="fr-CA" sz="1200" dirty="0"/>
              <a:t>41,2 % des patients du groupe placebo et 47,8 % des patients du groupe CONTRAVE ont abandonné </a:t>
            </a:r>
            <a:br>
              <a:rPr lang="fr-CA" sz="1200" dirty="0"/>
            </a:br>
            <a:r>
              <a:rPr lang="fr-CA" sz="1200" dirty="0"/>
              <a:t>le traitement. </a:t>
            </a:r>
            <a:endParaRPr lang="en-US" sz="1200" dirty="0">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69EC0468-538B-A549-AF34-102B573EEC9A}"/>
              </a:ext>
            </a:extLst>
          </p:cNvPr>
          <p:cNvSpPr/>
          <p:nvPr/>
        </p:nvSpPr>
        <p:spPr>
          <a:xfrm>
            <a:off x="8565964" y="1735810"/>
            <a:ext cx="2408400" cy="245406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195C0D4-A626-C849-883D-CDF24B2674E7}"/>
              </a:ext>
            </a:extLst>
          </p:cNvPr>
          <p:cNvSpPr txBox="1"/>
          <p:nvPr/>
        </p:nvSpPr>
        <p:spPr>
          <a:xfrm>
            <a:off x="8677300" y="1985650"/>
            <a:ext cx="2185728" cy="1954381"/>
          </a:xfrm>
          <a:prstGeom prst="rect">
            <a:avLst/>
          </a:prstGeom>
          <a:noFill/>
        </p:spPr>
        <p:txBody>
          <a:bodyPr wrap="square" rtlCol="0">
            <a:spAutoFit/>
          </a:bodyPr>
          <a:lstStyle/>
          <a:p>
            <a:pPr algn="ctr"/>
            <a:r>
              <a:rPr lang="fr-CA" sz="1100" dirty="0">
                <a:solidFill>
                  <a:schemeClr val="bg1"/>
                </a:solidFill>
              </a:rPr>
              <a:t>Perte de poids 2,2 fois plus importante avec CONTRAVE</a:t>
            </a:r>
            <a:br>
              <a:rPr lang="fr-CA" sz="1100" dirty="0">
                <a:solidFill>
                  <a:schemeClr val="bg1"/>
                </a:solidFill>
              </a:rPr>
            </a:br>
            <a:r>
              <a:rPr lang="fr-CA" sz="1100" dirty="0">
                <a:solidFill>
                  <a:schemeClr val="bg1"/>
                </a:solidFill>
              </a:rPr>
              <a:t>dans la population en ITT </a:t>
            </a:r>
            <a:br>
              <a:rPr lang="fr-CA" sz="1100" dirty="0">
                <a:solidFill>
                  <a:schemeClr val="bg1"/>
                </a:solidFill>
              </a:rPr>
            </a:br>
            <a:r>
              <a:rPr lang="fr-CA" sz="1100" dirty="0">
                <a:solidFill>
                  <a:schemeClr val="bg1"/>
                </a:solidFill>
              </a:rPr>
              <a:t>(principal critère d’évaluation, LOCF)</a:t>
            </a:r>
          </a:p>
          <a:p>
            <a:pPr algn="ctr"/>
            <a:endParaRPr lang="en-CA" sz="1100" dirty="0">
              <a:solidFill>
                <a:schemeClr val="bg1"/>
              </a:solidFill>
            </a:endParaRPr>
          </a:p>
          <a:p>
            <a:pPr algn="ctr"/>
            <a:r>
              <a:rPr lang="fr-CA" sz="1100" dirty="0">
                <a:solidFill>
                  <a:schemeClr val="bg1"/>
                </a:solidFill>
              </a:rPr>
              <a:t>−</a:t>
            </a:r>
            <a:r>
              <a:rPr lang="en-CA" sz="1100" dirty="0">
                <a:solidFill>
                  <a:schemeClr val="bg1"/>
                </a:solidFill>
              </a:rPr>
              <a:t>1,7 % (1,8 kg)</a:t>
            </a:r>
            <a:br>
              <a:rPr lang="en-CA" sz="1100" dirty="0">
                <a:solidFill>
                  <a:schemeClr val="bg1"/>
                </a:solidFill>
              </a:rPr>
            </a:br>
            <a:r>
              <a:rPr lang="en-CA" sz="1100" dirty="0">
                <a:solidFill>
                  <a:schemeClr val="bg1"/>
                </a:solidFill>
              </a:rPr>
              <a:t>placebo</a:t>
            </a:r>
            <a:br>
              <a:rPr lang="en-CA" sz="1100" dirty="0">
                <a:solidFill>
                  <a:schemeClr val="bg1"/>
                </a:solidFill>
              </a:rPr>
            </a:br>
            <a:br>
              <a:rPr lang="en-CA" sz="1100" dirty="0">
                <a:solidFill>
                  <a:schemeClr val="bg1"/>
                </a:solidFill>
              </a:rPr>
            </a:br>
            <a:r>
              <a:rPr lang="fr-CA" sz="1100" dirty="0">
                <a:solidFill>
                  <a:schemeClr val="bg1"/>
                </a:solidFill>
              </a:rPr>
              <a:t>−</a:t>
            </a:r>
            <a:r>
              <a:rPr lang="en-CA" sz="1100" dirty="0">
                <a:solidFill>
                  <a:schemeClr val="bg1"/>
                </a:solidFill>
              </a:rPr>
              <a:t>3,7 % (3,9 kg)</a:t>
            </a:r>
          </a:p>
          <a:p>
            <a:pPr algn="ctr"/>
            <a:r>
              <a:rPr lang="en-CA" sz="1100" dirty="0">
                <a:solidFill>
                  <a:schemeClr val="bg1"/>
                </a:solidFill>
              </a:rPr>
              <a:t>CONTRAVE</a:t>
            </a:r>
            <a:br>
              <a:rPr lang="en-CA" sz="1100" dirty="0">
                <a:solidFill>
                  <a:schemeClr val="bg1"/>
                </a:solidFill>
              </a:rPr>
            </a:br>
            <a:r>
              <a:rPr lang="en-CA" sz="1100" dirty="0">
                <a:solidFill>
                  <a:schemeClr val="bg1"/>
                </a:solidFill>
              </a:rPr>
              <a:t>(</a:t>
            </a:r>
            <a:r>
              <a:rPr lang="en-CA" sz="1100" i="1" dirty="0">
                <a:solidFill>
                  <a:schemeClr val="bg1"/>
                </a:solidFill>
              </a:rPr>
              <a:t>p </a:t>
            </a:r>
            <a:r>
              <a:rPr lang="en-CA" sz="1100" dirty="0">
                <a:solidFill>
                  <a:schemeClr val="bg1"/>
                </a:solidFill>
              </a:rPr>
              <a:t>&lt; 0,001)</a:t>
            </a:r>
            <a:endParaRPr lang="en-US" sz="1100" dirty="0">
              <a:solidFill>
                <a:schemeClr val="bg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784C033-C6BD-1541-83BB-BA18DE747474}"/>
              </a:ext>
            </a:extLst>
          </p:cNvPr>
          <p:cNvPicPr>
            <a:picLocks noChangeAspect="1"/>
          </p:cNvPicPr>
          <p:nvPr/>
        </p:nvPicPr>
        <p:blipFill>
          <a:blip r:embed="rId2"/>
          <a:srcRect/>
          <a:stretch/>
        </p:blipFill>
        <p:spPr>
          <a:xfrm>
            <a:off x="856843" y="2212140"/>
            <a:ext cx="6441685" cy="2885875"/>
          </a:xfrm>
          <a:prstGeom prst="rect">
            <a:avLst/>
          </a:prstGeom>
        </p:spPr>
      </p:pic>
      <p:sp>
        <p:nvSpPr>
          <p:cNvPr id="11" name="Text Placeholder 3">
            <a:extLst>
              <a:ext uri="{FF2B5EF4-FFF2-40B4-BE49-F238E27FC236}">
                <a16:creationId xmlns:a16="http://schemas.microsoft.com/office/drawing/2014/main" id="{6DC9B1E9-52DE-9342-873D-3AEEBBDE85B2}"/>
              </a:ext>
            </a:extLst>
          </p:cNvPr>
          <p:cNvSpPr>
            <a:spLocks noGrp="1"/>
          </p:cNvSpPr>
          <p:nvPr>
            <p:ph type="body" sz="quarter" idx="13"/>
          </p:nvPr>
        </p:nvSpPr>
        <p:spPr>
          <a:xfrm>
            <a:off x="753356" y="621698"/>
            <a:ext cx="10690783" cy="342377"/>
          </a:xfrm>
        </p:spPr>
        <p:txBody>
          <a:bodyPr/>
          <a:lstStyle/>
          <a:p>
            <a:r>
              <a:rPr lang="fr-CA" sz="1400" dirty="0"/>
              <a:t>Patients atteints d’obésité ou en surpoids et atteints de diabète de type 2</a:t>
            </a:r>
            <a:endParaRPr lang="en-CA" sz="1400" dirty="0"/>
          </a:p>
        </p:txBody>
      </p:sp>
      <p:sp>
        <p:nvSpPr>
          <p:cNvPr id="12" name="Text Placeholder 3">
            <a:extLst>
              <a:ext uri="{FF2B5EF4-FFF2-40B4-BE49-F238E27FC236}">
                <a16:creationId xmlns:a16="http://schemas.microsoft.com/office/drawing/2014/main" id="{75483561-46C3-3640-A778-9BFA513CC903}"/>
              </a:ext>
            </a:extLst>
          </p:cNvPr>
          <p:cNvSpPr txBox="1">
            <a:spLocks/>
          </p:cNvSpPr>
          <p:nvPr/>
        </p:nvSpPr>
        <p:spPr>
          <a:xfrm>
            <a:off x="753356" y="1181835"/>
            <a:ext cx="10221008" cy="509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fr-CA" sz="1400" dirty="0"/>
              <a:t>La variation moyenne du poids corporel était de −3,7 % dans le groupe CONTRAVE à 32 mg/360 mg </a:t>
            </a:r>
            <a:br>
              <a:rPr lang="fr-CA" sz="1400" dirty="0"/>
            </a:br>
            <a:r>
              <a:rPr lang="fr-CA" sz="1400" dirty="0"/>
              <a:t>par rapport à −1,7 % dans le groupe placebo (principal critère d’évaluation, population en ITT).</a:t>
            </a:r>
            <a:endParaRPr lang="en-CA" sz="1400" dirty="0"/>
          </a:p>
        </p:txBody>
      </p:sp>
    </p:spTree>
    <p:extLst>
      <p:ext uri="{BB962C8B-B14F-4D97-AF65-F5344CB8AC3E}">
        <p14:creationId xmlns:p14="http://schemas.microsoft.com/office/powerpoint/2010/main" val="612800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08432-DE4F-3048-B2F3-D9F356CF271A}"/>
              </a:ext>
            </a:extLst>
          </p:cNvPr>
          <p:cNvSpPr>
            <a:spLocks noGrp="1"/>
          </p:cNvSpPr>
          <p:nvPr>
            <p:ph type="title"/>
          </p:nvPr>
        </p:nvSpPr>
        <p:spPr>
          <a:xfrm>
            <a:off x="753356" y="608799"/>
            <a:ext cx="10690783" cy="624689"/>
          </a:xfrm>
        </p:spPr>
        <p:txBody>
          <a:bodyPr/>
          <a:lstStyle/>
          <a:p>
            <a:r>
              <a:rPr lang="fr-CA" sz="1900" dirty="0"/>
              <a:t>Effets démontrés de CONTRAVE sur les paramètres cardiovasculaires </a:t>
            </a:r>
            <a:br>
              <a:rPr lang="fr-CA" sz="1900" dirty="0"/>
            </a:br>
            <a:r>
              <a:rPr lang="fr-CA" sz="1900" dirty="0"/>
              <a:t>et métaboliques dans le cadre de l’étude COR-</a:t>
            </a:r>
            <a:r>
              <a:rPr lang="fr-CA" sz="1900" dirty="0" err="1"/>
              <a:t>Diabetes</a:t>
            </a:r>
            <a:endParaRPr lang="en-CA" sz="1900" dirty="0"/>
          </a:p>
        </p:txBody>
      </p:sp>
      <p:sp>
        <p:nvSpPr>
          <p:cNvPr id="4" name="Text Placeholder 3">
            <a:extLst>
              <a:ext uri="{FF2B5EF4-FFF2-40B4-BE49-F238E27FC236}">
                <a16:creationId xmlns:a16="http://schemas.microsoft.com/office/drawing/2014/main" id="{C99698BF-BF70-9A46-856E-F652F26E0126}"/>
              </a:ext>
            </a:extLst>
          </p:cNvPr>
          <p:cNvSpPr>
            <a:spLocks noGrp="1"/>
          </p:cNvSpPr>
          <p:nvPr>
            <p:ph type="body" sz="quarter" idx="13"/>
          </p:nvPr>
        </p:nvSpPr>
        <p:spPr>
          <a:xfrm>
            <a:off x="753356" y="1243095"/>
            <a:ext cx="10690783" cy="509587"/>
          </a:xfrm>
        </p:spPr>
        <p:txBody>
          <a:bodyPr/>
          <a:lstStyle/>
          <a:p>
            <a:r>
              <a:rPr lang="fr-CA" sz="1400" dirty="0"/>
              <a:t>Les effets de CONTRAVE sur la morbidité et la mortalité cardiovasculaires n’ont pas été établis.</a:t>
            </a:r>
            <a:r>
              <a:rPr lang="en-CA" sz="1400" dirty="0"/>
              <a:t> </a:t>
            </a:r>
            <a:endParaRPr lang="en-US" sz="1400" dirty="0"/>
          </a:p>
        </p:txBody>
      </p:sp>
      <p:sp>
        <p:nvSpPr>
          <p:cNvPr id="5" name="Content Placeholder 4">
            <a:extLst>
              <a:ext uri="{FF2B5EF4-FFF2-40B4-BE49-F238E27FC236}">
                <a16:creationId xmlns:a16="http://schemas.microsoft.com/office/drawing/2014/main" id="{CB9114AE-3DE4-C948-B0B0-BE7DBC57F954}"/>
              </a:ext>
            </a:extLst>
          </p:cNvPr>
          <p:cNvSpPr>
            <a:spLocks noGrp="1"/>
          </p:cNvSpPr>
          <p:nvPr>
            <p:ph sz="quarter" idx="14"/>
          </p:nvPr>
        </p:nvSpPr>
        <p:spPr>
          <a:xfrm>
            <a:off x="753356" y="5757699"/>
            <a:ext cx="10690783" cy="751475"/>
          </a:xfrm>
        </p:spPr>
        <p:txBody>
          <a:bodyPr/>
          <a:lstStyle/>
          <a:p>
            <a:r>
              <a:rPr lang="fr-CA" dirty="0"/>
              <a:t>C-HDL : cholestérol à lipoprotéines de haute densité; C-LDL : cholestérol à lipoprotéines de faible densité; HbA</a:t>
            </a:r>
            <a:r>
              <a:rPr lang="fr-CA" baseline="-25000" dirty="0"/>
              <a:t>1c</a:t>
            </a:r>
            <a:r>
              <a:rPr lang="fr-CA" dirty="0"/>
              <a:t> : hémoglobine </a:t>
            </a:r>
            <a:r>
              <a:rPr lang="fr-CA" dirty="0" err="1"/>
              <a:t>glyquée</a:t>
            </a:r>
            <a:r>
              <a:rPr lang="fr-CA" dirty="0"/>
              <a:t>; PA : pression artérielle</a:t>
            </a:r>
            <a:endParaRPr lang="en-CA" dirty="0"/>
          </a:p>
          <a:p>
            <a:pPr marL="114300" indent="-114300"/>
            <a:r>
              <a:rPr lang="fr-CA" dirty="0"/>
              <a:t>*	Moyennes selon la méthode des moindres carrés, provenant de tous les sujets répartis aléatoirement qui présentaient une mesure du poids corporel prise au début de l’étude et au moins une mesure faite au cours du traitement par le médicament à l’étude. Selon la méthode LOCF où la dernière observation sous traitement était reportée.</a:t>
            </a:r>
            <a:endParaRPr lang="en-CA" dirty="0"/>
          </a:p>
          <a:p>
            <a:r>
              <a:rPr lang="fr-CA" dirty="0"/>
              <a:t>† Les valeurs correspondent aux valeurs médianes initiales, à la variation médiane en % et aux estimations de </a:t>
            </a:r>
            <a:r>
              <a:rPr lang="fr-CA" dirty="0" err="1"/>
              <a:t>Hodges</a:t>
            </a:r>
            <a:r>
              <a:rPr lang="fr-CA" dirty="0"/>
              <a:t>-Lehmann de la différence médiane entre les traitements.</a:t>
            </a:r>
            <a:r>
              <a:rPr lang="en-CA" dirty="0"/>
              <a:t> </a:t>
            </a:r>
            <a:endParaRPr lang="en-US" dirty="0"/>
          </a:p>
        </p:txBody>
      </p:sp>
      <p:sp>
        <p:nvSpPr>
          <p:cNvPr id="6" name="Text Placeholder 3">
            <a:extLst>
              <a:ext uri="{FF2B5EF4-FFF2-40B4-BE49-F238E27FC236}">
                <a16:creationId xmlns:a16="http://schemas.microsoft.com/office/drawing/2014/main" id="{048B23CC-A7E7-0D40-BB44-FBB0FB49D988}"/>
              </a:ext>
            </a:extLst>
          </p:cNvPr>
          <p:cNvSpPr txBox="1">
            <a:spLocks/>
          </p:cNvSpPr>
          <p:nvPr/>
        </p:nvSpPr>
        <p:spPr>
          <a:xfrm>
            <a:off x="753356" y="1802055"/>
            <a:ext cx="10690783" cy="5095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15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fr-CA" sz="1300" b="0" dirty="0">
                <a:solidFill>
                  <a:schemeClr val="accent1"/>
                </a:solidFill>
              </a:rPr>
              <a:t>Étude COR-</a:t>
            </a:r>
            <a:r>
              <a:rPr lang="fr-CA" sz="1300" b="0" dirty="0" err="1">
                <a:solidFill>
                  <a:schemeClr val="accent1"/>
                </a:solidFill>
              </a:rPr>
              <a:t>Diabetes</a:t>
            </a:r>
            <a:r>
              <a:rPr lang="fr-CA" sz="1300" b="0" dirty="0">
                <a:solidFill>
                  <a:schemeClr val="accent1"/>
                </a:solidFill>
              </a:rPr>
              <a:t> : Variation entre le début de l’étude et la semaine 56 chez les patients atteints d’obésité ou en surpoids et atteints de diabète de type 2</a:t>
            </a:r>
            <a:r>
              <a:rPr lang="fr-CA" sz="1300" b="0" baseline="30000" dirty="0">
                <a:solidFill>
                  <a:schemeClr val="accent1"/>
                </a:solidFill>
              </a:rPr>
              <a:t>1</a:t>
            </a:r>
            <a:endParaRPr lang="en-CA" sz="1300" b="0" baseline="30000" dirty="0">
              <a:solidFill>
                <a:schemeClr val="accent1"/>
              </a:solidFill>
            </a:endParaRPr>
          </a:p>
        </p:txBody>
      </p:sp>
      <p:pic>
        <p:nvPicPr>
          <p:cNvPr id="9" name="Picture 8">
            <a:extLst>
              <a:ext uri="{FF2B5EF4-FFF2-40B4-BE49-F238E27FC236}">
                <a16:creationId xmlns:a16="http://schemas.microsoft.com/office/drawing/2014/main" id="{AD4F8689-F8FD-8140-8339-5B9C05D810D4}"/>
              </a:ext>
            </a:extLst>
          </p:cNvPr>
          <p:cNvPicPr>
            <a:picLocks noChangeAspect="1"/>
          </p:cNvPicPr>
          <p:nvPr/>
        </p:nvPicPr>
        <p:blipFill>
          <a:blip r:embed="rId2"/>
          <a:srcRect/>
          <a:stretch/>
        </p:blipFill>
        <p:spPr>
          <a:xfrm>
            <a:off x="889956" y="2509143"/>
            <a:ext cx="10195765" cy="3051053"/>
          </a:xfrm>
          <a:prstGeom prst="rect">
            <a:avLst/>
          </a:prstGeom>
        </p:spPr>
      </p:pic>
    </p:spTree>
    <p:extLst>
      <p:ext uri="{BB962C8B-B14F-4D97-AF65-F5344CB8AC3E}">
        <p14:creationId xmlns:p14="http://schemas.microsoft.com/office/powerpoint/2010/main" val="1147490441"/>
      </p:ext>
    </p:extLst>
  </p:cSld>
  <p:clrMapOvr>
    <a:masterClrMapping/>
  </p:clrMapOvr>
</p:sld>
</file>

<file path=ppt/theme/theme1.xml><?xml version="1.0" encoding="utf-8"?>
<a:theme xmlns:a="http://schemas.openxmlformats.org/drawingml/2006/main" name="Office Theme">
  <a:themeElements>
    <a:clrScheme name="Contrave">
      <a:dk1>
        <a:srgbClr val="000000"/>
      </a:dk1>
      <a:lt1>
        <a:srgbClr val="FFFFFF"/>
      </a:lt1>
      <a:dk2>
        <a:srgbClr val="44546A"/>
      </a:dk2>
      <a:lt2>
        <a:srgbClr val="C7C7C7"/>
      </a:lt2>
      <a:accent1>
        <a:srgbClr val="850C70"/>
      </a:accent1>
      <a:accent2>
        <a:srgbClr val="ED7D31"/>
      </a:accent2>
      <a:accent3>
        <a:srgbClr val="F83B3B"/>
      </a:accent3>
      <a:accent4>
        <a:srgbClr val="57BC8B"/>
      </a:accent4>
      <a:accent5>
        <a:srgbClr val="A788A2"/>
      </a:accent5>
      <a:accent6>
        <a:srgbClr val="4DBAF5"/>
      </a:accent6>
      <a:hlink>
        <a:srgbClr val="850C70"/>
      </a:hlink>
      <a:folHlink>
        <a:srgbClr val="ED7D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2ED68AD7675C94799086836D48EE2C9" ma:contentTypeVersion="11" ma:contentTypeDescription="Create a new document." ma:contentTypeScope="" ma:versionID="f86e2fa64b40c8a0b100722dca8c71f8">
  <xsd:schema xmlns:xsd="http://www.w3.org/2001/XMLSchema" xmlns:xs="http://www.w3.org/2001/XMLSchema" xmlns:p="http://schemas.microsoft.com/office/2006/metadata/properties" xmlns:ns2="67d602bb-4bbd-4ffc-b813-b6c5977e734e" xmlns:ns3="87ea7c3d-323c-4eac-8261-8f584c97bdca" targetNamespace="http://schemas.microsoft.com/office/2006/metadata/properties" ma:root="true" ma:fieldsID="cb5810174f767789dfbdef9f6c6e7cf6" ns2:_="" ns3:_="">
    <xsd:import namespace="67d602bb-4bbd-4ffc-b813-b6c5977e734e"/>
    <xsd:import namespace="87ea7c3d-323c-4eac-8261-8f584c97bd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602bb-4bbd-4ffc-b813-b6c5977e73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a7c3d-323c-4eac-8261-8f584c97bdc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16CF13-F69A-442E-BF5D-EA95A8FBC4A8}">
  <ds:schemaRefs>
    <ds:schemaRef ds:uri="http://schemas.microsoft.com/sharepoint/v3/contenttype/forms"/>
  </ds:schemaRefs>
</ds:datastoreItem>
</file>

<file path=customXml/itemProps2.xml><?xml version="1.0" encoding="utf-8"?>
<ds:datastoreItem xmlns:ds="http://schemas.openxmlformats.org/officeDocument/2006/customXml" ds:itemID="{D2854934-4C37-4072-AD43-69DCA7C3F6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d602bb-4bbd-4ffc-b813-b6c5977e734e"/>
    <ds:schemaRef ds:uri="87ea7c3d-323c-4eac-8261-8f584c97bd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A2D646-C21E-4111-8EB1-E82A53F5CE9B}">
  <ds:schemaRefs>
    <ds:schemaRef ds:uri="http://schemas.microsoft.com/office/2006/documentManagement/types"/>
    <ds:schemaRef ds:uri="http://purl.org/dc/terms/"/>
    <ds:schemaRef ds:uri="http://schemas.microsoft.com/office/infopath/2007/PartnerControls"/>
    <ds:schemaRef ds:uri="http://purl.org/dc/dcmitype/"/>
    <ds:schemaRef ds:uri="67d602bb-4bbd-4ffc-b813-b6c5977e734e"/>
    <ds:schemaRef ds:uri="http://schemas.openxmlformats.org/package/2006/metadata/core-properties"/>
    <ds:schemaRef ds:uri="http://schemas.microsoft.com/office/2006/metadata/properties"/>
    <ds:schemaRef ds:uri="87ea7c3d-323c-4eac-8261-8f584c97bdca"/>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1156</TotalTime>
  <Words>3649</Words>
  <Application>Microsoft Office PowerPoint</Application>
  <PresentationFormat>Widescreen</PresentationFormat>
  <Paragraphs>156</Paragraphs>
  <Slides>13</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L’obésité est une maladie chronique2  La traitez-vous ainsi?</vt:lpstr>
      <vt:lpstr>Un agent anti-obésité pour la prise en charge du poids à long terme1 </vt:lpstr>
      <vt:lpstr>Un mode d’action à deux composants1*</vt:lpstr>
      <vt:lpstr>CONTRAVE a permis une perte de poids beaucoup plus marquée par rapport au placebo </vt:lpstr>
      <vt:lpstr>Effets démontrés de CONTRAVE sur les paramètres cardiovasculaires et métaboliques</vt:lpstr>
      <vt:lpstr>CONTRAVE a permis une perte de poids significativement supérieure comparativement au placebo</vt:lpstr>
      <vt:lpstr>Effets démontrés de CONTRAVE sur les paramètres cardiovasculaires  et métaboliques dans le cadre de l’étude COR-BMOD</vt:lpstr>
      <vt:lpstr>CONTRAVE a permis une perte de poids significativement supérieure comparativement au placebo</vt:lpstr>
      <vt:lpstr>Effets démontrés de CONTRAVE sur les paramètres cardiovasculaires  et métaboliques dans le cadre de l’étude COR-Diabetes</vt:lpstr>
      <vt:lpstr>Dose quotidienne recommandée : deux comprimés deux fois par jour1 </vt:lpstr>
      <vt:lpstr>Soutien personnalisé en complément du traitement pour vos patients</vt:lpstr>
      <vt:lpstr>ExperienceContrave.ca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McMillan</dc:creator>
  <cp:lastModifiedBy>Kwok, Christine</cp:lastModifiedBy>
  <cp:revision>14</cp:revision>
  <dcterms:created xsi:type="dcterms:W3CDTF">2020-12-10T15:28:58Z</dcterms:created>
  <dcterms:modified xsi:type="dcterms:W3CDTF">2021-02-22T20:59:52Z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0x01010052ED68AD7675C94799086836D48EE2C9</vt:lpwstr>
  </property>
</Properties>
</file>